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6">
          <p15:clr>
            <a:srgbClr val="A4A3A4"/>
          </p15:clr>
        </p15:guide>
        <p15:guide id="2" orient="horz" pos="360">
          <p15:clr>
            <a:srgbClr val="A4A3A4"/>
          </p15:clr>
        </p15:guide>
      </p15:sldGuideLst>
    </p:ext>
    <p:ext uri="http://customooxmlschemas.google.com/">
      <go:slidesCustomData xmlns:go="http://customooxmlschemas.google.com/" r:id="rId36" roundtripDataSignature="AMtx7mgtkSQhMPp7KfKL5c3sK9JmrfuJ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3903D4-AAEF-439A-AE4B-46F01D31FA50}">
  <a:tblStyle styleId="{BC3903D4-AAEF-439A-AE4B-46F01D31FA5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6"/>
        <p:guide pos="3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92" name="Google Shape;192;p1: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9eea075127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332" name="Google Shape;332;g19eea075127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9eea075127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359" name="Google Shape;359;g19eea075127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7f8824fce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7f8824fce1_0_0: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75" name="Google Shape;375;g17f8824fce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Idea: make good use of the distribution of current gas stations and EV stations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 a ML model to give a baseline idea: based on our current locations, in our selected area (I-5 south), which gas station can be a location to place EV chargers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Target - use geohash with precision = 8 (20m error on axis) to categorize each gas station and EV station together, match them with geohash encoding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Data - gas stations near i-5 south don’t have target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Feartues </a:t>
            </a:r>
            <a:endParaRPr/>
          </a:p>
          <a:p>
            <a:pPr indent="-304800" lvl="0" marL="457200" rtl="0" algn="l">
              <a:spcBef>
                <a:spcPts val="0"/>
              </a:spcBef>
              <a:spcAft>
                <a:spcPts val="0"/>
              </a:spcAft>
              <a:buSzPts val="1200"/>
              <a:buChar char="-"/>
            </a:pPr>
            <a:r>
              <a:rPr lang="en-US"/>
              <a:t>SMOTE: adds synthetic interpolated samples to minority class -&gt; same # of 0 &amp; 1s</a:t>
            </a:r>
            <a:endParaRPr/>
          </a:p>
          <a:p>
            <a:pPr indent="-304800" lvl="1" marL="914400" rtl="0" algn="l">
              <a:spcBef>
                <a:spcPts val="0"/>
              </a:spcBef>
              <a:spcAft>
                <a:spcPts val="0"/>
              </a:spcAft>
              <a:buSzPts val="1200"/>
              <a:buChar char="-"/>
            </a:pPr>
            <a:r>
              <a:rPr lang="en-US"/>
              <a:t>our dataset is not too large so creating more data works fine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Evaluation Metric</a:t>
            </a:r>
            <a:endParaRPr/>
          </a:p>
          <a:p>
            <a:pPr indent="-304800" lvl="0" marL="457200" rtl="0" algn="l">
              <a:spcBef>
                <a:spcPts val="0"/>
              </a:spcBef>
              <a:spcAft>
                <a:spcPts val="0"/>
              </a:spcAft>
              <a:buSzPts val="1200"/>
              <a:buChar char="-"/>
            </a:pPr>
            <a:r>
              <a:rPr lang="en-US"/>
              <a:t>Recall: our cost of false negative (predict actual matched location as unmatched) is high</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7f8824fce1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17f8824fce1_0_239: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398" name="Google Shape;398;g17f8824fce1_0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Last week, we assumed that the number of EV stations in urban area is optimal. However, the model predicted mostly zeros. Hence this week, we also include rural census tracts with existed EV stations. The model is now trained and validated on census tracts with existed EV stations or labeled as ‘urban’. Best model results after randomized search with cross validation is shown here. We selected 11 features out of 35, and number of attractions is still the most important feature.</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US"/>
              <a:t>There are some empty areas in the graph. These are the census tracts lacking gas stations. Since our data points are generated by each gas station, the model are not able to make predictions in those area.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9eea075127_0_3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14" name="Google Shape;414;g19eea075127_0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7f8824fce1_0_6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60" name="Google Shape;460;g17f8824fce1_0_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8fe975d1b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72" name="Google Shape;472;g18fe975d1b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8fe975d1b0_0_2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495" name="Google Shape;495;g18fe975d1b0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8fe975d1b0_0_2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521" name="Google Shape;521;g18fe975d1b0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7d58849a11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AutoNum type="arabicPeriod"/>
            </a:pPr>
            <a:r>
              <a:rPr lang="en-US"/>
              <a:t>Mutually exclusive here: no consideration for distance from exists and traffic since used them in optimization</a:t>
            </a:r>
            <a:endParaRPr/>
          </a:p>
        </p:txBody>
      </p:sp>
      <p:sp>
        <p:nvSpPr>
          <p:cNvPr id="541" name="Google Shape;541;g17d58849a11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00" name="Google Shape;2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594ededcb6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561" name="Google Shape;561;g1594ededcb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7f8824fce1_3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7f8824fce1_3_76: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569" name="Google Shape;569;g17f8824fce1_3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7f8824fce1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AutoNum type="arabicPeriod"/>
            </a:pPr>
            <a:r>
              <a:rPr lang="en-US"/>
              <a:t>Mutually exclusive here: no consideration for distance from exists and traffic since used them in optimization</a:t>
            </a:r>
            <a:endParaRPr/>
          </a:p>
        </p:txBody>
      </p:sp>
      <p:sp>
        <p:nvSpPr>
          <p:cNvPr id="580" name="Google Shape;580;g17f8824fce1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9eea075127_0_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9eea075127_0_556: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600" name="Google Shape;600;g19eea075127_0_5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7f8824fce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7f8824fce1_3_0: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36" name="Google Shape;636;g17f8824fce1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Feature importance result corresponds to our expectation - crime rate, natural risk index and traffic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7f8824fce1_3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7f8824fce1_3_106: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74" name="Google Shape;674;g17f8824fce1_3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Feature importance result corresponds to our expectation - crime rate, natural risk index and traffic</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594ededcb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704" name="Google Shape;704;g1594ededcb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711" name="Google Shape;71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7d6ed877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g17d6ed877b5_0_0: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717" name="Google Shape;717;g17d6ed877b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6e17af7367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16e17af7367_0_816: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724" name="Google Shape;724;g16e17af7367_0_8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94ededcb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17" name="Google Shape;217;g1594ededcb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9eea07512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19eea07512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9eea075127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a:t>Washington's most common natural disasters include wildfires(WFIR), floods(CFLD: Coastal Flooding, RFLD: Riverine Flooding), severe storms(HRCN: Hurricane), landslides(LNDS), earthquakes(ERQK), tsunamis(TSUN), droughts(DRGT), and volcanoes(VLCN). Other less significant disasters include power outages, winter storms(CWAV: Cold Wave, WNTW: winter weather, ISTM: ice storm, HAIL: Hail, AVLN:Avalanche), and tornadoes(TRND). HWAV: Heat Wave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EAL: [Expected Annual Loss](https://hazards.fema.gov/nri/expected-annual-loss)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Expected Annual Loss (EAL) represents the average economic loss in dollars resulting from natural hazards each year. It is calculated for each hazard type and quantifies loss for relevant consequence types: buildings, people, and agriculture.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SOVI: [Social Vulnerability](https://hazards.fema.gov/nri/social-vulnerability) (Min-max normalized)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Social vulnerability is the susceptibility of social groups to the adverse impacts of natural hazards, including disproportionate death, injury, loss, or disruption of livelihood.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RESL: [Community Resilience](https://hazards.fema.gov/nri/community-resilience)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Community resilience is the ability of a community to prepare for anticipated natural hazards, adapt to changing conditions, and withstand and recover rapidly from disruptions.</a:t>
            </a:r>
            <a:endParaRPr/>
          </a:p>
        </p:txBody>
      </p:sp>
      <p:sp>
        <p:nvSpPr>
          <p:cNvPr id="243" name="Google Shape;243;g19eea075127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9eea075127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9eea075127_0_26: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g19eea075127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a:t>plot ev stations along with traffic data, identified 3 areas with traffic but lacking EV chargers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9eea075127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9eea075127_0_50: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g19eea075127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9eea075127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9eea075127_0_64: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02" name="Google Shape;302;g19eea075127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9eea075127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9eea075127_0_76: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16" name="Google Shape;316;g19eea075127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1.vml"/><Relationship Id="rId3" Type="http://schemas.openxmlformats.org/officeDocument/2006/relationships/oleObject" Target="../embeddings/oleObject1.bin"/><Relationship Id="rId4" Type="http://schemas.openxmlformats.org/officeDocument/2006/relationships/oleObject" Target="../embeddings/oleObject1.bin"/><Relationship Id="rId5"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3.vml"/><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 Right dark vertical image" showMasterSp="0">
  <p:cSld name="1_TITLE SLIDE 2 - Right dark vertical image">
    <p:spTree>
      <p:nvGrpSpPr>
        <p:cNvPr id="12" name="Shape 12"/>
        <p:cNvGrpSpPr/>
        <p:nvPr/>
      </p:nvGrpSpPr>
      <p:grpSpPr>
        <a:xfrm>
          <a:off x="0" y="0"/>
          <a:ext cx="0" cy="0"/>
          <a:chOff x="0" y="0"/>
          <a:chExt cx="0" cy="0"/>
        </a:xfrm>
      </p:grpSpPr>
      <p:pic>
        <p:nvPicPr>
          <p:cNvPr id="13" name="Google Shape;13;p14"/>
          <p:cNvPicPr preferRelativeResize="0"/>
          <p:nvPr/>
        </p:nvPicPr>
        <p:blipFill rotWithShape="1">
          <a:blip r:embed="rId2">
            <a:alphaModFix/>
          </a:blip>
          <a:srcRect b="15980" l="-515" r="774" t="7474"/>
          <a:stretch/>
        </p:blipFill>
        <p:spPr>
          <a:xfrm>
            <a:off x="-96250" y="-144380"/>
            <a:ext cx="12400545" cy="7146759"/>
          </a:xfrm>
          <a:prstGeom prst="rect">
            <a:avLst/>
          </a:prstGeom>
          <a:noFill/>
          <a:ln>
            <a:noFill/>
          </a:ln>
        </p:spPr>
      </p:pic>
      <p:sp>
        <p:nvSpPr>
          <p:cNvPr id="14" name="Google Shape;14;p14"/>
          <p:cNvSpPr txBox="1"/>
          <p:nvPr>
            <p:ph type="ctrTitle"/>
          </p:nvPr>
        </p:nvSpPr>
        <p:spPr>
          <a:xfrm>
            <a:off x="969600" y="1339200"/>
            <a:ext cx="8256000" cy="35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1000"/>
              <a:buFont typeface="Arial"/>
              <a:buNone/>
              <a:defRPr sz="11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
          <p:cNvSpPr txBox="1"/>
          <p:nvPr>
            <p:ph idx="1" type="body"/>
          </p:nvPr>
        </p:nvSpPr>
        <p:spPr>
          <a:xfrm>
            <a:off x="1008000" y="5036400"/>
            <a:ext cx="821760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 name="Google Shape;16;p14"/>
          <p:cNvSpPr/>
          <p:nvPr/>
        </p:nvSpPr>
        <p:spPr>
          <a:xfrm>
            <a:off x="969600" y="770400"/>
            <a:ext cx="777600" cy="316800"/>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HART TEXT">
  <p:cSld name="2 COLUMN CHART TEXT">
    <p:spTree>
      <p:nvGrpSpPr>
        <p:cNvPr id="66" name="Shape 66"/>
        <p:cNvGrpSpPr/>
        <p:nvPr/>
      </p:nvGrpSpPr>
      <p:grpSpPr>
        <a:xfrm>
          <a:off x="0" y="0"/>
          <a:ext cx="0" cy="0"/>
          <a:chOff x="0" y="0"/>
          <a:chExt cx="0" cy="0"/>
        </a:xfrm>
      </p:grpSpPr>
      <p:sp>
        <p:nvSpPr>
          <p:cNvPr id="67" name="Google Shape;67;p31"/>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1"/>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 name="Google Shape;69;p31"/>
          <p:cNvSpPr/>
          <p:nvPr>
            <p:ph idx="3" type="chart"/>
          </p:nvPr>
        </p:nvSpPr>
        <p:spPr>
          <a:xfrm>
            <a:off x="10032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Right light vertical image" showMasterSp="0">
  <p:cSld name="TITLE SLIDE 1 - Right light vertical image">
    <p:spTree>
      <p:nvGrpSpPr>
        <p:cNvPr id="70" name="Shape 70"/>
        <p:cNvGrpSpPr/>
        <p:nvPr/>
      </p:nvGrpSpPr>
      <p:grpSpPr>
        <a:xfrm>
          <a:off x="0" y="0"/>
          <a:ext cx="0" cy="0"/>
          <a:chOff x="0" y="0"/>
          <a:chExt cx="0" cy="0"/>
        </a:xfrm>
      </p:grpSpPr>
      <p:pic>
        <p:nvPicPr>
          <p:cNvPr id="71" name="Google Shape;71;p19"/>
          <p:cNvPicPr preferRelativeResize="0"/>
          <p:nvPr/>
        </p:nvPicPr>
        <p:blipFill rotWithShape="1">
          <a:blip r:embed="rId2">
            <a:alphaModFix/>
          </a:blip>
          <a:srcRect b="0" l="0" r="0" t="0"/>
          <a:stretch/>
        </p:blipFill>
        <p:spPr>
          <a:xfrm>
            <a:off x="0" y="0"/>
            <a:ext cx="12188952" cy="6858000"/>
          </a:xfrm>
          <a:custGeom>
            <a:rect b="b" l="l" r="r" t="t"/>
            <a:pathLst>
              <a:path extrusionOk="0" h="6858000" w="12188952">
                <a:moveTo>
                  <a:pt x="0" y="0"/>
                </a:moveTo>
                <a:lnTo>
                  <a:pt x="12188952" y="0"/>
                </a:lnTo>
                <a:lnTo>
                  <a:pt x="12188952" y="6858000"/>
                </a:lnTo>
                <a:lnTo>
                  <a:pt x="0" y="6858000"/>
                </a:lnTo>
                <a:close/>
              </a:path>
            </a:pathLst>
          </a:custGeom>
          <a:noFill/>
          <a:ln>
            <a:noFill/>
          </a:ln>
        </p:spPr>
      </p:pic>
      <p:sp>
        <p:nvSpPr>
          <p:cNvPr id="72" name="Google Shape;72;p19"/>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 name="Google Shape;73;p19"/>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9"/>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5" name="Google Shape;75;p19"/>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Right light vertical image" showMasterSp="0">
  <p:cSld name="TITLE SLIDE 2 - Right light vertical image">
    <p:spTree>
      <p:nvGrpSpPr>
        <p:cNvPr id="76" name="Shape 76"/>
        <p:cNvGrpSpPr/>
        <p:nvPr/>
      </p:nvGrpSpPr>
      <p:grpSpPr>
        <a:xfrm>
          <a:off x="0" y="0"/>
          <a:ext cx="0" cy="0"/>
          <a:chOff x="0" y="0"/>
          <a:chExt cx="0" cy="0"/>
        </a:xfrm>
      </p:grpSpPr>
      <p:graphicFrame>
        <p:nvGraphicFramePr>
          <p:cNvPr id="77" name="Google Shape;77;p20"/>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77" name="Google Shape;77;p20"/>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78" name="Google Shape;78;p20"/>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 name="Google Shape;79;p20"/>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0"/>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81" name="Google Shape;81;p20"/>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Right light vertical image" showMasterSp="0">
  <p:cSld name="TITLE SLIDE 3 - Right light vertical image">
    <p:spTree>
      <p:nvGrpSpPr>
        <p:cNvPr id="82" name="Shape 82"/>
        <p:cNvGrpSpPr/>
        <p:nvPr/>
      </p:nvGrpSpPr>
      <p:grpSpPr>
        <a:xfrm>
          <a:off x="0" y="0"/>
          <a:ext cx="0" cy="0"/>
          <a:chOff x="0" y="0"/>
          <a:chExt cx="0" cy="0"/>
        </a:xfrm>
      </p:grpSpPr>
      <p:graphicFrame>
        <p:nvGraphicFramePr>
          <p:cNvPr id="83" name="Google Shape;83;p21"/>
          <p:cNvGraphicFramePr/>
          <p:nvPr/>
        </p:nvGraphicFramePr>
        <p:xfrm>
          <a:off x="0" y="-6350"/>
          <a:ext cx="12186362" cy="6864350"/>
        </p:xfrm>
        <a:graphic>
          <a:graphicData uri="http://schemas.openxmlformats.org/presentationml/2006/ole">
            <mc:AlternateContent>
              <mc:Choice Requires="v">
                <p:oleObj r:id="rId3" imgH="6864350" imgW="12186362" progId="" spid="_x0000_s1">
                  <p:embed/>
                </p:oleObj>
              </mc:Choice>
              <mc:Fallback>
                <p:oleObj r:id="rId4" imgH="6864350" imgW="12186362" progId="">
                  <p:embed/>
                  <p:pic>
                    <p:nvPicPr>
                      <p:cNvPr id="83" name="Google Shape;83;p21"/>
                      <p:cNvPicPr preferRelativeResize="0"/>
                      <p:nvPr/>
                    </p:nvPicPr>
                    <p:blipFill rotWithShape="1">
                      <a:blip r:embed="rId5">
                        <a:alphaModFix/>
                      </a:blip>
                      <a:srcRect b="0" l="0" r="0" t="0"/>
                      <a:stretch/>
                    </p:blipFill>
                    <p:spPr>
                      <a:xfrm>
                        <a:off x="0" y="-6350"/>
                        <a:ext cx="12186362" cy="6864350"/>
                      </a:xfrm>
                      <a:prstGeom prst="rect">
                        <a:avLst/>
                      </a:prstGeom>
                      <a:noFill/>
                      <a:ln>
                        <a:noFill/>
                      </a:ln>
                    </p:spPr>
                  </p:pic>
                </p:oleObj>
              </mc:Fallback>
            </mc:AlternateContent>
          </a:graphicData>
        </a:graphic>
      </p:graphicFrame>
      <p:sp>
        <p:nvSpPr>
          <p:cNvPr id="84" name="Google Shape;84;p21"/>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 name="Google Shape;85;p21"/>
          <p:cNvSpPr txBox="1"/>
          <p:nvPr>
            <p:ph type="ctrTitle"/>
          </p:nvPr>
        </p:nvSpPr>
        <p:spPr>
          <a:xfrm>
            <a:off x="998460"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338D"/>
              </a:buClr>
              <a:buSzPts val="6000"/>
              <a:buFont typeface="Arial"/>
              <a:buNone/>
              <a:defRPr sz="60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1"/>
          <p:cNvSpPr txBox="1"/>
          <p:nvPr>
            <p:ph idx="1" type="body"/>
          </p:nvPr>
        </p:nvSpPr>
        <p:spPr>
          <a:xfrm>
            <a:off x="998460"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87" name="Google Shape;87;p21"/>
          <p:cNvSpPr txBox="1"/>
          <p:nvPr>
            <p:ph idx="2" type="body"/>
          </p:nvPr>
        </p:nvSpPr>
        <p:spPr>
          <a:xfrm>
            <a:off x="998460"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3 - Right light vertical image" showMasterSp="0">
  <p:cSld name="1_TITLE SLIDE 3 - Right light vertical image">
    <p:spTree>
      <p:nvGrpSpPr>
        <p:cNvPr id="88" name="Shape 88"/>
        <p:cNvGrpSpPr/>
        <p:nvPr/>
      </p:nvGrpSpPr>
      <p:grpSpPr>
        <a:xfrm>
          <a:off x="0" y="0"/>
          <a:ext cx="0" cy="0"/>
          <a:chOff x="0" y="0"/>
          <a:chExt cx="0" cy="0"/>
        </a:xfrm>
      </p:grpSpPr>
      <p:graphicFrame>
        <p:nvGraphicFramePr>
          <p:cNvPr id="89" name="Google Shape;89;p22"/>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89" name="Google Shape;89;p22"/>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90" name="Google Shape;90;p22"/>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 name="Google Shape;91;p22"/>
          <p:cNvSpPr/>
          <p:nvPr/>
        </p:nvSpPr>
        <p:spPr>
          <a:xfrm>
            <a:off x="2091765"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 name="Google Shape;92;p22"/>
          <p:cNvSpPr txBox="1"/>
          <p:nvPr>
            <p:ph type="ctrTitle"/>
          </p:nvPr>
        </p:nvSpPr>
        <p:spPr>
          <a:xfrm>
            <a:off x="2091765"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2"/>
          <p:cNvSpPr txBox="1"/>
          <p:nvPr>
            <p:ph idx="1" type="body"/>
          </p:nvPr>
        </p:nvSpPr>
        <p:spPr>
          <a:xfrm>
            <a:off x="2091765"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94" name="Google Shape;94;p22"/>
          <p:cNvSpPr txBox="1"/>
          <p:nvPr>
            <p:ph idx="2" type="body"/>
          </p:nvPr>
        </p:nvSpPr>
        <p:spPr>
          <a:xfrm>
            <a:off x="2091765"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bg>
      <p:bgPr>
        <a:solidFill>
          <a:srgbClr val="470A68"/>
        </a:solid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
        <p:nvSpPr>
          <p:cNvPr id="98" name="Google Shape;98;p2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u="none" cap="none" strike="noStrike">
                <a:solidFill>
                  <a:schemeClr val="lt1"/>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chemeClr val="lt1"/>
              </a:solidFill>
              <a:latin typeface="Arial"/>
              <a:ea typeface="Arial"/>
              <a:cs typeface="Arial"/>
              <a:sym typeface="Arial"/>
            </a:endParaRPr>
          </a:p>
        </p:txBody>
      </p:sp>
      <p:sp>
        <p:nvSpPr>
          <p:cNvPr id="99" name="Google Shape;99;p2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00" name="Shape 100"/>
        <p:cNvGrpSpPr/>
        <p:nvPr/>
      </p:nvGrpSpPr>
      <p:grpSpPr>
        <a:xfrm>
          <a:off x="0" y="0"/>
          <a:ext cx="0" cy="0"/>
          <a:chOff x="0" y="0"/>
          <a:chExt cx="0" cy="0"/>
        </a:xfrm>
      </p:grpSpPr>
      <p:pic>
        <p:nvPicPr>
          <p:cNvPr id="101" name="Google Shape;101;p24"/>
          <p:cNvPicPr preferRelativeResize="0"/>
          <p:nvPr/>
        </p:nvPicPr>
        <p:blipFill rotWithShape="1">
          <a:blip r:embed="rId2">
            <a:alphaModFix/>
          </a:blip>
          <a:srcRect b="0" l="0" r="0" t="0"/>
          <a:stretch/>
        </p:blipFill>
        <p:spPr>
          <a:xfrm>
            <a:off x="0" y="0"/>
            <a:ext cx="12192000" cy="2828925"/>
          </a:xfrm>
          <a:prstGeom prst="rect">
            <a:avLst/>
          </a:prstGeom>
          <a:noFill/>
          <a:ln>
            <a:noFill/>
          </a:ln>
        </p:spPr>
      </p:pic>
      <p:sp>
        <p:nvSpPr>
          <p:cNvPr id="102" name="Google Shape;102;p24"/>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 name="Google Shape;103;p24"/>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chemeClr val="lt1"/>
              </a:buClr>
              <a:buSzPts val="4200"/>
              <a:buFont typeface="Arial"/>
              <a:buNone/>
              <a:defRPr sz="4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4"/>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105" name="Shape 105"/>
        <p:cNvGrpSpPr/>
        <p:nvPr/>
      </p:nvGrpSpPr>
      <p:grpSpPr>
        <a:xfrm>
          <a:off x="0" y="0"/>
          <a:ext cx="0" cy="0"/>
          <a:chOff x="0" y="0"/>
          <a:chExt cx="0" cy="0"/>
        </a:xfrm>
      </p:grpSpPr>
      <p:grpSp>
        <p:nvGrpSpPr>
          <p:cNvPr id="106" name="Google Shape;106;p25"/>
          <p:cNvGrpSpPr/>
          <p:nvPr/>
        </p:nvGrpSpPr>
        <p:grpSpPr>
          <a:xfrm>
            <a:off x="0" y="0"/>
            <a:ext cx="12192000" cy="2828925"/>
            <a:chOff x="0" y="669852"/>
            <a:chExt cx="12192000" cy="2828925"/>
          </a:xfrm>
        </p:grpSpPr>
        <p:pic>
          <p:nvPicPr>
            <p:cNvPr descr="A picture containing sitting, water, kitchen, table&#10;&#10;Description automatically generated" id="107" name="Google Shape;107;p25"/>
            <p:cNvPicPr preferRelativeResize="0"/>
            <p:nvPr/>
          </p:nvPicPr>
          <p:blipFill rotWithShape="1">
            <a:blip r:embed="rId2">
              <a:alphaModFix/>
            </a:blip>
            <a:srcRect b="0" l="0" r="0" t="0"/>
            <a:stretch/>
          </p:blipFill>
          <p:spPr>
            <a:xfrm>
              <a:off x="6751674" y="669852"/>
              <a:ext cx="5440326" cy="2828925"/>
            </a:xfrm>
            <a:prstGeom prst="rect">
              <a:avLst/>
            </a:prstGeom>
            <a:noFill/>
            <a:ln>
              <a:noFill/>
            </a:ln>
          </p:spPr>
        </p:pic>
        <p:pic>
          <p:nvPicPr>
            <p:cNvPr descr="A picture containing sitting, water, kitchen, table&#10;&#10;Description automatically generated" id="108" name="Google Shape;108;p25"/>
            <p:cNvPicPr preferRelativeResize="0"/>
            <p:nvPr/>
          </p:nvPicPr>
          <p:blipFill rotWithShape="1">
            <a:blip r:embed="rId3">
              <a:alphaModFix/>
            </a:blip>
            <a:srcRect b="0" l="0" r="0" t="0"/>
            <a:stretch/>
          </p:blipFill>
          <p:spPr>
            <a:xfrm>
              <a:off x="0" y="669852"/>
              <a:ext cx="7793665" cy="2828925"/>
            </a:xfrm>
            <a:prstGeom prst="rect">
              <a:avLst/>
            </a:prstGeom>
            <a:noFill/>
            <a:ln>
              <a:noFill/>
            </a:ln>
          </p:spPr>
        </p:pic>
      </p:grpSp>
      <p:sp>
        <p:nvSpPr>
          <p:cNvPr id="109" name="Google Shape;109;p25"/>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0" name="Google Shape;110;p25"/>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5"/>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12" name="Shape 112"/>
        <p:cNvGrpSpPr/>
        <p:nvPr/>
      </p:nvGrpSpPr>
      <p:grpSpPr>
        <a:xfrm>
          <a:off x="0" y="0"/>
          <a:ext cx="0" cy="0"/>
          <a:chOff x="0" y="0"/>
          <a:chExt cx="0" cy="0"/>
        </a:xfrm>
      </p:grpSpPr>
      <p:grpSp>
        <p:nvGrpSpPr>
          <p:cNvPr id="113" name="Google Shape;113;p26"/>
          <p:cNvGrpSpPr/>
          <p:nvPr/>
        </p:nvGrpSpPr>
        <p:grpSpPr>
          <a:xfrm>
            <a:off x="0" y="0"/>
            <a:ext cx="12192000" cy="2828925"/>
            <a:chOff x="0" y="0"/>
            <a:chExt cx="12192000" cy="2828925"/>
          </a:xfrm>
        </p:grpSpPr>
        <p:pic>
          <p:nvPicPr>
            <p:cNvPr descr="A picture containing water, cellphone&#10;&#10;Description automatically generated" id="114" name="Google Shape;114;p26"/>
            <p:cNvPicPr preferRelativeResize="0"/>
            <p:nvPr/>
          </p:nvPicPr>
          <p:blipFill rotWithShape="1">
            <a:blip r:embed="rId2">
              <a:alphaModFix/>
            </a:blip>
            <a:srcRect b="0" l="0" r="0" t="0"/>
            <a:stretch/>
          </p:blipFill>
          <p:spPr>
            <a:xfrm>
              <a:off x="4575663" y="0"/>
              <a:ext cx="7616337" cy="2828925"/>
            </a:xfrm>
            <a:prstGeom prst="rect">
              <a:avLst/>
            </a:prstGeom>
            <a:noFill/>
            <a:ln>
              <a:noFill/>
            </a:ln>
          </p:spPr>
        </p:pic>
        <p:pic>
          <p:nvPicPr>
            <p:cNvPr descr="A picture containing water, cellphone&#10;&#10;Description automatically generated" id="115" name="Google Shape;115;p26"/>
            <p:cNvPicPr preferRelativeResize="0"/>
            <p:nvPr/>
          </p:nvPicPr>
          <p:blipFill rotWithShape="1">
            <a:blip r:embed="rId3">
              <a:alphaModFix/>
            </a:blip>
            <a:srcRect b="0" l="0" r="0" t="0"/>
            <a:stretch/>
          </p:blipFill>
          <p:spPr>
            <a:xfrm>
              <a:off x="0" y="0"/>
              <a:ext cx="5241851" cy="2828925"/>
            </a:xfrm>
            <a:prstGeom prst="rect">
              <a:avLst/>
            </a:prstGeom>
            <a:noFill/>
            <a:ln>
              <a:noFill/>
            </a:ln>
          </p:spPr>
        </p:pic>
      </p:grpSp>
      <p:sp>
        <p:nvSpPr>
          <p:cNvPr id="116" name="Google Shape;116;p26"/>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7" name="Google Shape;117;p26"/>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26"/>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pertitle">
  <p:cSld name="Title Only with Supertitle">
    <p:spTree>
      <p:nvGrpSpPr>
        <p:cNvPr id="119" name="Shape 119"/>
        <p:cNvGrpSpPr/>
        <p:nvPr/>
      </p:nvGrpSpPr>
      <p:grpSpPr>
        <a:xfrm>
          <a:off x="0" y="0"/>
          <a:ext cx="0" cy="0"/>
          <a:chOff x="0" y="0"/>
          <a:chExt cx="0" cy="0"/>
        </a:xfrm>
      </p:grpSpPr>
      <p:sp>
        <p:nvSpPr>
          <p:cNvPr id="120" name="Google Shape;120;p27"/>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7"/>
          <p:cNvSpPr txBox="1"/>
          <p:nvPr>
            <p:ph idx="1"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 name="Shape 17"/>
        <p:cNvGrpSpPr/>
        <p:nvPr/>
      </p:nvGrpSpPr>
      <p:grpSpPr>
        <a:xfrm>
          <a:off x="0" y="0"/>
          <a:ext cx="0" cy="0"/>
          <a:chOff x="0" y="0"/>
          <a:chExt cx="0" cy="0"/>
        </a:xfrm>
      </p:grpSpPr>
      <p:sp>
        <p:nvSpPr>
          <p:cNvPr id="18" name="Google Shape;18;p15"/>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 name="Google Shape;19;p15"/>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WO COLUMN TEXT">
    <p:spTree>
      <p:nvGrpSpPr>
        <p:cNvPr id="122" name="Shape 122"/>
        <p:cNvGrpSpPr/>
        <p:nvPr/>
      </p:nvGrpSpPr>
      <p:grpSpPr>
        <a:xfrm>
          <a:off x="0" y="0"/>
          <a:ext cx="0" cy="0"/>
          <a:chOff x="0" y="0"/>
          <a:chExt cx="0" cy="0"/>
        </a:xfrm>
      </p:grpSpPr>
      <p:sp>
        <p:nvSpPr>
          <p:cNvPr id="123" name="Google Shape;123;p29"/>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9"/>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5" name="Google Shape;125;p29"/>
          <p:cNvSpPr txBox="1"/>
          <p:nvPr>
            <p:ph idx="2" type="body"/>
          </p:nvPr>
        </p:nvSpPr>
        <p:spPr>
          <a:xfrm>
            <a:off x="62208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R CHART">
  <p:cSld name="TEXT WITH IMAGE OR CHART">
    <p:spTree>
      <p:nvGrpSpPr>
        <p:cNvPr id="126" name="Shape 126"/>
        <p:cNvGrpSpPr/>
        <p:nvPr/>
      </p:nvGrpSpPr>
      <p:grpSpPr>
        <a:xfrm>
          <a:off x="0" y="0"/>
          <a:ext cx="0" cy="0"/>
          <a:chOff x="0" y="0"/>
          <a:chExt cx="0" cy="0"/>
        </a:xfrm>
      </p:grpSpPr>
      <p:sp>
        <p:nvSpPr>
          <p:cNvPr id="127" name="Google Shape;127;p30"/>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30"/>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9" name="Google Shape;129;p30"/>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HART TEXT">
  <p:cSld name="3 COLUMN CHART TEXT">
    <p:spTree>
      <p:nvGrpSpPr>
        <p:cNvPr id="130" name="Shape 130"/>
        <p:cNvGrpSpPr/>
        <p:nvPr/>
      </p:nvGrpSpPr>
      <p:grpSpPr>
        <a:xfrm>
          <a:off x="0" y="0"/>
          <a:ext cx="0" cy="0"/>
          <a:chOff x="0" y="0"/>
          <a:chExt cx="0" cy="0"/>
        </a:xfrm>
      </p:grpSpPr>
      <p:sp>
        <p:nvSpPr>
          <p:cNvPr id="131" name="Google Shape;131;p33"/>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33"/>
          <p:cNvSpPr/>
          <p:nvPr>
            <p:ph idx="2" type="chart"/>
          </p:nvPr>
        </p:nvSpPr>
        <p:spPr>
          <a:xfrm>
            <a:off x="45504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3" name="Google Shape;133;p33"/>
          <p:cNvSpPr/>
          <p:nvPr>
            <p:ph idx="3" type="chart"/>
          </p:nvPr>
        </p:nvSpPr>
        <p:spPr>
          <a:xfrm>
            <a:off x="1003200" y="1331360"/>
            <a:ext cx="3187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4" name="Google Shape;134;p33"/>
          <p:cNvSpPr txBox="1"/>
          <p:nvPr>
            <p:ph idx="1" type="body"/>
          </p:nvPr>
        </p:nvSpPr>
        <p:spPr>
          <a:xfrm>
            <a:off x="10032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5" name="Google Shape;135;p33"/>
          <p:cNvSpPr/>
          <p:nvPr>
            <p:ph idx="4" type="chart"/>
          </p:nvPr>
        </p:nvSpPr>
        <p:spPr>
          <a:xfrm>
            <a:off x="80496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Google Shape;136;p33"/>
          <p:cNvSpPr txBox="1"/>
          <p:nvPr>
            <p:ph idx="5" type="body"/>
          </p:nvPr>
        </p:nvSpPr>
        <p:spPr>
          <a:xfrm>
            <a:off x="45024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7" name="Google Shape;137;p33"/>
          <p:cNvSpPr txBox="1"/>
          <p:nvPr>
            <p:ph idx="6" type="body"/>
          </p:nvPr>
        </p:nvSpPr>
        <p:spPr>
          <a:xfrm>
            <a:off x="80016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IVE COLUMN">
  <p:cSld name="PROCESS FIVE COLUMN">
    <p:spTree>
      <p:nvGrpSpPr>
        <p:cNvPr id="138" name="Shape 138"/>
        <p:cNvGrpSpPr/>
        <p:nvPr/>
      </p:nvGrpSpPr>
      <p:grpSpPr>
        <a:xfrm>
          <a:off x="0" y="0"/>
          <a:ext cx="0" cy="0"/>
          <a:chOff x="0" y="0"/>
          <a:chExt cx="0" cy="0"/>
        </a:xfrm>
      </p:grpSpPr>
      <p:sp>
        <p:nvSpPr>
          <p:cNvPr id="139" name="Google Shape;139;p34"/>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34"/>
          <p:cNvSpPr txBox="1"/>
          <p:nvPr>
            <p:ph idx="1" type="body"/>
          </p:nvPr>
        </p:nvSpPr>
        <p:spPr>
          <a:xfrm>
            <a:off x="10032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1" name="Google Shape;141;p34"/>
          <p:cNvSpPr txBox="1"/>
          <p:nvPr>
            <p:ph idx="2" type="body"/>
          </p:nvPr>
        </p:nvSpPr>
        <p:spPr>
          <a:xfrm>
            <a:off x="30804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2" name="Google Shape;142;p34"/>
          <p:cNvSpPr txBox="1"/>
          <p:nvPr>
            <p:ph idx="3" type="body"/>
          </p:nvPr>
        </p:nvSpPr>
        <p:spPr>
          <a:xfrm>
            <a:off x="51576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3" name="Google Shape;143;p34"/>
          <p:cNvSpPr txBox="1"/>
          <p:nvPr>
            <p:ph idx="4" type="body"/>
          </p:nvPr>
        </p:nvSpPr>
        <p:spPr>
          <a:xfrm>
            <a:off x="72348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4" name="Google Shape;144;p34"/>
          <p:cNvSpPr/>
          <p:nvPr>
            <p:ph idx="5" type="body"/>
          </p:nvPr>
        </p:nvSpPr>
        <p:spPr>
          <a:xfrm>
            <a:off x="1003200" y="1322388"/>
            <a:ext cx="18768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5" name="Google Shape;145;p34"/>
          <p:cNvSpPr/>
          <p:nvPr>
            <p:ph idx="6" type="body"/>
          </p:nvPr>
        </p:nvSpPr>
        <p:spPr>
          <a:xfrm>
            <a:off x="30804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6" name="Google Shape;146;p34"/>
          <p:cNvSpPr/>
          <p:nvPr>
            <p:ph idx="7" type="body"/>
          </p:nvPr>
        </p:nvSpPr>
        <p:spPr>
          <a:xfrm>
            <a:off x="51576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7" name="Google Shape;147;p34"/>
          <p:cNvSpPr/>
          <p:nvPr>
            <p:ph idx="8" type="body"/>
          </p:nvPr>
        </p:nvSpPr>
        <p:spPr>
          <a:xfrm>
            <a:off x="72348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34"/>
          <p:cNvSpPr/>
          <p:nvPr>
            <p:ph idx="9" type="body"/>
          </p:nvPr>
        </p:nvSpPr>
        <p:spPr>
          <a:xfrm>
            <a:off x="93120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9" name="Google Shape;149;p34"/>
          <p:cNvSpPr txBox="1"/>
          <p:nvPr>
            <p:ph idx="13" type="body"/>
          </p:nvPr>
        </p:nvSpPr>
        <p:spPr>
          <a:xfrm>
            <a:off x="93120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OUR COLUMN">
  <p:cSld name="PROCESS FOUR COLUMN">
    <p:spTree>
      <p:nvGrpSpPr>
        <p:cNvPr id="150" name="Shape 150"/>
        <p:cNvGrpSpPr/>
        <p:nvPr/>
      </p:nvGrpSpPr>
      <p:grpSpPr>
        <a:xfrm>
          <a:off x="0" y="0"/>
          <a:ext cx="0" cy="0"/>
          <a:chOff x="0" y="0"/>
          <a:chExt cx="0" cy="0"/>
        </a:xfrm>
      </p:grpSpPr>
      <p:sp>
        <p:nvSpPr>
          <p:cNvPr id="151" name="Google Shape;151;p35"/>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5"/>
          <p:cNvSpPr txBox="1"/>
          <p:nvPr>
            <p:ph idx="1" type="body"/>
          </p:nvPr>
        </p:nvSpPr>
        <p:spPr>
          <a:xfrm>
            <a:off x="10032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3" name="Google Shape;153;p35"/>
          <p:cNvSpPr txBox="1"/>
          <p:nvPr>
            <p:ph idx="2" type="body"/>
          </p:nvPr>
        </p:nvSpPr>
        <p:spPr>
          <a:xfrm>
            <a:off x="36160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4" name="Google Shape;154;p35"/>
          <p:cNvSpPr txBox="1"/>
          <p:nvPr>
            <p:ph idx="3" type="body"/>
          </p:nvPr>
        </p:nvSpPr>
        <p:spPr>
          <a:xfrm>
            <a:off x="62288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5" name="Google Shape;155;p35"/>
          <p:cNvSpPr txBox="1"/>
          <p:nvPr>
            <p:ph idx="4" type="body"/>
          </p:nvPr>
        </p:nvSpPr>
        <p:spPr>
          <a:xfrm>
            <a:off x="88416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6" name="Google Shape;156;p35"/>
          <p:cNvSpPr/>
          <p:nvPr>
            <p:ph idx="5" type="body"/>
          </p:nvPr>
        </p:nvSpPr>
        <p:spPr>
          <a:xfrm>
            <a:off x="994833" y="1322388"/>
            <a:ext cx="23472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7" name="Google Shape;157;p35"/>
          <p:cNvSpPr/>
          <p:nvPr>
            <p:ph idx="6" type="body"/>
          </p:nvPr>
        </p:nvSpPr>
        <p:spPr>
          <a:xfrm>
            <a:off x="3610422"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8" name="Google Shape;158;p35"/>
          <p:cNvSpPr/>
          <p:nvPr>
            <p:ph idx="7" type="body"/>
          </p:nvPr>
        </p:nvSpPr>
        <p:spPr>
          <a:xfrm>
            <a:off x="6226011"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9" name="Google Shape;159;p35"/>
          <p:cNvSpPr/>
          <p:nvPr>
            <p:ph idx="8" type="body"/>
          </p:nvPr>
        </p:nvSpPr>
        <p:spPr>
          <a:xfrm>
            <a:off x="8841600"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WITH CENTER">
  <p:cSld name="QUAD WITH CENTER">
    <p:spTree>
      <p:nvGrpSpPr>
        <p:cNvPr id="160" name="Shape 160"/>
        <p:cNvGrpSpPr/>
        <p:nvPr/>
      </p:nvGrpSpPr>
      <p:grpSpPr>
        <a:xfrm>
          <a:off x="0" y="0"/>
          <a:ext cx="0" cy="0"/>
          <a:chOff x="0" y="0"/>
          <a:chExt cx="0" cy="0"/>
        </a:xfrm>
      </p:grpSpPr>
      <p:sp>
        <p:nvSpPr>
          <p:cNvPr id="161" name="Google Shape;161;p36"/>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36"/>
          <p:cNvSpPr/>
          <p:nvPr>
            <p:ph idx="1" type="body"/>
          </p:nvPr>
        </p:nvSpPr>
        <p:spPr>
          <a:xfrm>
            <a:off x="5306559" y="2757950"/>
            <a:ext cx="1660995" cy="1659600"/>
          </a:xfrm>
          <a:prstGeom prst="ellipse">
            <a:avLst/>
          </a:prstGeom>
          <a:solidFill>
            <a:schemeClr val="accent1"/>
          </a:solidFill>
          <a:ln>
            <a:noFill/>
          </a:ln>
        </p:spPr>
        <p:txBody>
          <a:bodyPr anchorCtr="1" anchor="ctr" bIns="54000" lIns="54000" spcFirstLastPara="1" rIns="54000" wrap="square" tIns="54000">
            <a:noAutofit/>
          </a:bodyPr>
          <a:lstStyle>
            <a:lvl1pPr indent="-228600" lvl="0" marL="457200" algn="ctr">
              <a:lnSpc>
                <a:spcPct val="100000"/>
              </a:lnSpc>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3" name="Google Shape;163;p36"/>
          <p:cNvSpPr txBox="1"/>
          <p:nvPr>
            <p:ph idx="2" type="body"/>
          </p:nvPr>
        </p:nvSpPr>
        <p:spPr>
          <a:xfrm>
            <a:off x="1003347"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4" name="Google Shape;164;p36"/>
          <p:cNvSpPr txBox="1"/>
          <p:nvPr>
            <p:ph idx="3" type="body"/>
          </p:nvPr>
        </p:nvSpPr>
        <p:spPr>
          <a:xfrm>
            <a:off x="1003347" y="4015250"/>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200"/>
              <a:buFont typeface="Arial"/>
              <a:buNone/>
              <a:defRPr b="1" sz="12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5" name="Google Shape;165;p36"/>
          <p:cNvSpPr txBox="1"/>
          <p:nvPr>
            <p:ph idx="4" type="body"/>
          </p:nvPr>
        </p:nvSpPr>
        <p:spPr>
          <a:xfrm>
            <a:off x="7344001"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6" name="Google Shape;166;p36"/>
          <p:cNvSpPr txBox="1"/>
          <p:nvPr>
            <p:ph idx="5" type="body"/>
          </p:nvPr>
        </p:nvSpPr>
        <p:spPr>
          <a:xfrm>
            <a:off x="7344001" y="4015250"/>
            <a:ext cx="3847695" cy="388800"/>
          </a:xfrm>
          <a:prstGeom prst="rect">
            <a:avLst/>
          </a:prstGeom>
          <a:solidFill>
            <a:srgbClr val="00338D"/>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7" name="Google Shape;167;p36"/>
          <p:cNvSpPr/>
          <p:nvPr/>
        </p:nvSpPr>
        <p:spPr>
          <a:xfrm rot="2700000">
            <a:off x="5088625"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6"/>
          <p:cNvSpPr txBox="1"/>
          <p:nvPr/>
        </p:nvSpPr>
        <p:spPr>
          <a:xfrm rot="-8100000">
            <a:off x="5106205"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69" name="Google Shape;169;p36"/>
          <p:cNvSpPr txBox="1"/>
          <p:nvPr>
            <p:ph idx="6" type="body"/>
          </p:nvPr>
        </p:nvSpPr>
        <p:spPr>
          <a:xfrm>
            <a:off x="1003347"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0" name="Google Shape;170;p36"/>
          <p:cNvSpPr txBox="1"/>
          <p:nvPr>
            <p:ph idx="7" type="body"/>
          </p:nvPr>
        </p:nvSpPr>
        <p:spPr>
          <a:xfrm>
            <a:off x="1003347"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1" name="Google Shape;171;p36"/>
          <p:cNvSpPr txBox="1"/>
          <p:nvPr>
            <p:ph idx="8" type="body"/>
          </p:nvPr>
        </p:nvSpPr>
        <p:spPr>
          <a:xfrm>
            <a:off x="7342095"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2" name="Google Shape;172;p36"/>
          <p:cNvSpPr txBox="1"/>
          <p:nvPr>
            <p:ph idx="9" type="body"/>
          </p:nvPr>
        </p:nvSpPr>
        <p:spPr>
          <a:xfrm>
            <a:off x="7342095"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3" name="Google Shape;173;p36"/>
          <p:cNvSpPr/>
          <p:nvPr/>
        </p:nvSpPr>
        <p:spPr>
          <a:xfrm flipH="1" rot="-2700000">
            <a:off x="6742978"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6"/>
          <p:cNvSpPr txBox="1"/>
          <p:nvPr/>
        </p:nvSpPr>
        <p:spPr>
          <a:xfrm flipH="1" rot="8100000">
            <a:off x="6845438"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75" name="Google Shape;175;p36"/>
          <p:cNvSpPr/>
          <p:nvPr/>
        </p:nvSpPr>
        <p:spPr>
          <a:xfrm flipH="1" rot="8100000">
            <a:off x="5088624"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6"/>
          <p:cNvSpPr txBox="1"/>
          <p:nvPr/>
        </p:nvSpPr>
        <p:spPr>
          <a:xfrm flipH="1" rot="-2700000">
            <a:off x="5106180"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77" name="Google Shape;177;p36"/>
          <p:cNvSpPr/>
          <p:nvPr/>
        </p:nvSpPr>
        <p:spPr>
          <a:xfrm rot="-8100000">
            <a:off x="6742977"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6"/>
          <p:cNvSpPr txBox="1"/>
          <p:nvPr/>
        </p:nvSpPr>
        <p:spPr>
          <a:xfrm rot="2700000">
            <a:off x="6845438"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solidFill>
          <a:schemeClr val="accent1"/>
        </a:solidFill>
      </p:bgPr>
    </p:bg>
    <p:spTree>
      <p:nvGrpSpPr>
        <p:cNvPr id="179" name="Shape 179"/>
        <p:cNvGrpSpPr/>
        <p:nvPr/>
      </p:nvGrpSpPr>
      <p:grpSpPr>
        <a:xfrm>
          <a:off x="0" y="0"/>
          <a:ext cx="0" cy="0"/>
          <a:chOff x="0" y="0"/>
          <a:chExt cx="0" cy="0"/>
        </a:xfrm>
      </p:grpSpPr>
      <p:sp>
        <p:nvSpPr>
          <p:cNvPr id="180" name="Google Shape;180;p39"/>
          <p:cNvSpPr txBox="1"/>
          <p:nvPr>
            <p:ph type="ctrTitle"/>
          </p:nvPr>
        </p:nvSpPr>
        <p:spPr>
          <a:xfrm>
            <a:off x="2729163" y="1368796"/>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9"/>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39"/>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39"/>
          <p:cNvSpPr txBox="1"/>
          <p:nvPr>
            <p:ph idx="1" type="body"/>
          </p:nvPr>
        </p:nvSpPr>
        <p:spPr>
          <a:xfrm>
            <a:off x="2729163" y="5324396"/>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bg>
      <p:bgPr>
        <a:solidFill>
          <a:schemeClr val="dk2"/>
        </a:solidFill>
      </p:bgPr>
    </p:bg>
    <p:spTree>
      <p:nvGrpSpPr>
        <p:cNvPr id="184" name="Shape 184"/>
        <p:cNvGrpSpPr/>
        <p:nvPr/>
      </p:nvGrpSpPr>
      <p:grpSpPr>
        <a:xfrm>
          <a:off x="0" y="0"/>
          <a:ext cx="0" cy="0"/>
          <a:chOff x="0" y="0"/>
          <a:chExt cx="0" cy="0"/>
        </a:xfrm>
      </p:grpSpPr>
      <p:sp>
        <p:nvSpPr>
          <p:cNvPr id="185" name="Google Shape;185;p40"/>
          <p:cNvSpPr txBox="1"/>
          <p:nvPr>
            <p:ph type="ctrTitle"/>
          </p:nvPr>
        </p:nvSpPr>
        <p:spPr>
          <a:xfrm>
            <a:off x="2729163" y="1377109"/>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0"/>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40"/>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p40"/>
          <p:cNvSpPr txBox="1"/>
          <p:nvPr>
            <p:ph idx="1" type="body"/>
          </p:nvPr>
        </p:nvSpPr>
        <p:spPr>
          <a:xfrm>
            <a:off x="2729163" y="5332709"/>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BLUE">
  <p:cSld name="2 COLUMN BLUE">
    <p:spTree>
      <p:nvGrpSpPr>
        <p:cNvPr id="20" name="Shape 20"/>
        <p:cNvGrpSpPr/>
        <p:nvPr/>
      </p:nvGrpSpPr>
      <p:grpSpPr>
        <a:xfrm>
          <a:off x="0" y="0"/>
          <a:ext cx="0" cy="0"/>
          <a:chOff x="0" y="0"/>
          <a:chExt cx="0" cy="0"/>
        </a:xfrm>
      </p:grpSpPr>
      <p:sp>
        <p:nvSpPr>
          <p:cNvPr id="21" name="Google Shape;21;p37"/>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7"/>
          <p:cNvSpPr txBox="1"/>
          <p:nvPr>
            <p:ph idx="1" type="body"/>
          </p:nvPr>
        </p:nvSpPr>
        <p:spPr>
          <a:xfrm>
            <a:off x="10032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3" name="Google Shape;23;p37"/>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4" name="Google Shape;24;p37"/>
          <p:cNvSpPr txBox="1"/>
          <p:nvPr>
            <p:ph idx="3" type="body"/>
          </p:nvPr>
        </p:nvSpPr>
        <p:spPr>
          <a:xfrm>
            <a:off x="62208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5" name="Google Shape;25;p37"/>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26" name="Shape 26"/>
        <p:cNvGrpSpPr/>
        <p:nvPr/>
      </p:nvGrpSpPr>
      <p:grpSpPr>
        <a:xfrm>
          <a:off x="0" y="0"/>
          <a:ext cx="0" cy="0"/>
          <a:chOff x="0" y="0"/>
          <a:chExt cx="0" cy="0"/>
        </a:xfrm>
      </p:grpSpPr>
      <p:sp>
        <p:nvSpPr>
          <p:cNvPr id="27" name="Google Shape;27;p38"/>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8"/>
          <p:cNvSpPr txBox="1"/>
          <p:nvPr>
            <p:ph idx="1" type="body"/>
          </p:nvPr>
        </p:nvSpPr>
        <p:spPr>
          <a:xfrm>
            <a:off x="10032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9" name="Google Shape;29;p38"/>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0" name="Google Shape;30;p38"/>
          <p:cNvSpPr txBox="1"/>
          <p:nvPr>
            <p:ph idx="3" type="body"/>
          </p:nvPr>
        </p:nvSpPr>
        <p:spPr>
          <a:xfrm>
            <a:off x="62208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1" name="Google Shape;31;p38"/>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2" name="Google Shape;32;p38"/>
          <p:cNvSpPr txBox="1"/>
          <p:nvPr>
            <p:ph idx="5" type="body"/>
          </p:nvPr>
        </p:nvSpPr>
        <p:spPr>
          <a:xfrm>
            <a:off x="10032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3" name="Google Shape;33;p38"/>
          <p:cNvSpPr txBox="1"/>
          <p:nvPr>
            <p:ph idx="6" type="body"/>
          </p:nvPr>
        </p:nvSpPr>
        <p:spPr>
          <a:xfrm>
            <a:off x="10032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4" name="Google Shape;34;p38"/>
          <p:cNvSpPr txBox="1"/>
          <p:nvPr>
            <p:ph idx="7" type="body"/>
          </p:nvPr>
        </p:nvSpPr>
        <p:spPr>
          <a:xfrm>
            <a:off x="62208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5" name="Google Shape;35;p38"/>
          <p:cNvSpPr txBox="1"/>
          <p:nvPr>
            <p:ph idx="8" type="body"/>
          </p:nvPr>
        </p:nvSpPr>
        <p:spPr>
          <a:xfrm>
            <a:off x="62208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 No image" showMasterSp="0">
  <p:cSld name="TITLE SLIDE 4 - No image">
    <p:bg>
      <p:bgPr>
        <a:solidFill>
          <a:schemeClr val="accent1"/>
        </a:solidFill>
      </p:bgPr>
    </p:bg>
    <p:spTree>
      <p:nvGrpSpPr>
        <p:cNvPr id="36" name="Shape 36"/>
        <p:cNvGrpSpPr/>
        <p:nvPr/>
      </p:nvGrpSpPr>
      <p:grpSpPr>
        <a:xfrm>
          <a:off x="0" y="0"/>
          <a:ext cx="0" cy="0"/>
          <a:chOff x="0" y="0"/>
          <a:chExt cx="0" cy="0"/>
        </a:xfrm>
      </p:grpSpPr>
      <p:sp>
        <p:nvSpPr>
          <p:cNvPr id="37" name="Google Shape;37;p17"/>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 name="Google Shape;38;p17"/>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7"/>
          <p:cNvSpPr/>
          <p:nvPr/>
        </p:nvSpPr>
        <p:spPr>
          <a:xfrm>
            <a:off x="24243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 name="Google Shape;40;p17"/>
          <p:cNvSpPr txBox="1"/>
          <p:nvPr>
            <p:ph idx="1" type="body"/>
          </p:nvPr>
        </p:nvSpPr>
        <p:spPr>
          <a:xfrm>
            <a:off x="2424363" y="5316083"/>
            <a:ext cx="8450350"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1" name="Google Shape;41;p17"/>
          <p:cNvSpPr txBox="1"/>
          <p:nvPr>
            <p:ph idx="2" type="body"/>
          </p:nvPr>
        </p:nvSpPr>
        <p:spPr>
          <a:xfrm>
            <a:off x="2424363" y="5748733"/>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showMasterSp="0">
  <p:cSld name="FINAL SLIDE">
    <p:spTree>
      <p:nvGrpSpPr>
        <p:cNvPr id="42" name="Shape 42"/>
        <p:cNvGrpSpPr/>
        <p:nvPr/>
      </p:nvGrpSpPr>
      <p:grpSpPr>
        <a:xfrm>
          <a:off x="0" y="0"/>
          <a:ext cx="0" cy="0"/>
          <a:chOff x="0" y="0"/>
          <a:chExt cx="0" cy="0"/>
        </a:xfrm>
      </p:grpSpPr>
      <p:sp>
        <p:nvSpPr>
          <p:cNvPr id="43" name="Google Shape;43;p18"/>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 name="Google Shape;44;p18"/>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 name="Google Shape;45;p18"/>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6" name="Google Shape;46;p18"/>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7" name="Google Shape;47;p18"/>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8" name="Google Shape;48;p18"/>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b="1" sz="1200">
                <a:solidFill>
                  <a:schemeClr val="dk2"/>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grpSp>
        <p:nvGrpSpPr>
          <p:cNvPr id="49" name="Google Shape;49;p18"/>
          <p:cNvGrpSpPr/>
          <p:nvPr/>
        </p:nvGrpSpPr>
        <p:grpSpPr>
          <a:xfrm>
            <a:off x="2729163" y="2974450"/>
            <a:ext cx="2094546" cy="384049"/>
            <a:chOff x="1584001" y="2682350"/>
            <a:chExt cx="2094546" cy="384049"/>
          </a:xfrm>
        </p:grpSpPr>
        <p:pic>
          <p:nvPicPr>
            <p:cNvPr id="50" name="Google Shape;50;p18"/>
            <p:cNvPicPr preferRelativeResize="0"/>
            <p:nvPr/>
          </p:nvPicPr>
          <p:blipFill rotWithShape="1">
            <a:blip r:embed="rId2">
              <a:alphaModFix/>
            </a:blip>
            <a:srcRect b="0" l="0" r="0" t="0"/>
            <a:stretch/>
          </p:blipFill>
          <p:spPr>
            <a:xfrm>
              <a:off x="1584001" y="2682350"/>
              <a:ext cx="1273500" cy="384049"/>
            </a:xfrm>
            <a:prstGeom prst="rect">
              <a:avLst/>
            </a:prstGeom>
            <a:noFill/>
            <a:ln>
              <a:noFill/>
            </a:ln>
          </p:spPr>
        </p:pic>
        <p:pic>
          <p:nvPicPr>
            <p:cNvPr id="51" name="Google Shape;51;p18"/>
            <p:cNvPicPr preferRelativeResize="0"/>
            <p:nvPr/>
          </p:nvPicPr>
          <p:blipFill rotWithShape="1">
            <a:blip r:embed="rId3">
              <a:alphaModFix/>
            </a:blip>
            <a:srcRect b="0" l="0" r="0" t="0"/>
            <a:stretch/>
          </p:blipFill>
          <p:spPr>
            <a:xfrm>
              <a:off x="3276023" y="2682350"/>
              <a:ext cx="402524" cy="384049"/>
            </a:xfrm>
            <a:prstGeom prst="rect">
              <a:avLst/>
            </a:prstGeom>
            <a:noFill/>
            <a:ln>
              <a:noFill/>
            </a:ln>
          </p:spPr>
        </p:pic>
        <p:grpSp>
          <p:nvGrpSpPr>
            <p:cNvPr id="52" name="Google Shape;52;p18"/>
            <p:cNvGrpSpPr/>
            <p:nvPr/>
          </p:nvGrpSpPr>
          <p:grpSpPr>
            <a:xfrm>
              <a:off x="2867305" y="2682351"/>
              <a:ext cx="383774" cy="383774"/>
              <a:chOff x="3296507" y="2682351"/>
              <a:chExt cx="383774" cy="383774"/>
            </a:xfrm>
          </p:grpSpPr>
          <p:sp>
            <p:nvSpPr>
              <p:cNvPr id="53" name="Google Shape;53;p18"/>
              <p:cNvSpPr/>
              <p:nvPr/>
            </p:nvSpPr>
            <p:spPr>
              <a:xfrm>
                <a:off x="3296507" y="2682351"/>
                <a:ext cx="383774" cy="383774"/>
              </a:xfrm>
              <a:custGeom>
                <a:rect b="b" l="l" r="r" t="t"/>
                <a:pathLst>
                  <a:path extrusionOk="0" h="2016" w="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 name="Google Shape;54;p18"/>
              <p:cNvSpPr/>
              <p:nvPr/>
            </p:nvSpPr>
            <p:spPr>
              <a:xfrm>
                <a:off x="3389916" y="2775760"/>
                <a:ext cx="196875" cy="196875"/>
              </a:xfrm>
              <a:custGeom>
                <a:rect b="b" l="l" r="r" t="t"/>
                <a:pathLst>
                  <a:path extrusionOk="0" h="1034" w="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 name="Google Shape;55;p18"/>
              <p:cNvSpPr/>
              <p:nvPr/>
            </p:nvSpPr>
            <p:spPr>
              <a:xfrm>
                <a:off x="3567723" y="2748727"/>
                <a:ext cx="46101" cy="46101"/>
              </a:xfrm>
              <a:prstGeom prst="ellipse">
                <a:avLst/>
              </a:pr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CHART TEXT">
  <p:cSld name="1 COLUMN CHART TEXT">
    <p:spTree>
      <p:nvGrpSpPr>
        <p:cNvPr id="56" name="Shape 56"/>
        <p:cNvGrpSpPr/>
        <p:nvPr/>
      </p:nvGrpSpPr>
      <p:grpSpPr>
        <a:xfrm>
          <a:off x="0" y="0"/>
          <a:ext cx="0" cy="0"/>
          <a:chOff x="0" y="0"/>
          <a:chExt cx="0" cy="0"/>
        </a:xfrm>
      </p:grpSpPr>
      <p:sp>
        <p:nvSpPr>
          <p:cNvPr id="57" name="Google Shape;57;p32"/>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2"/>
          <p:cNvSpPr txBox="1"/>
          <p:nvPr>
            <p:ph idx="1" type="body"/>
          </p:nvPr>
        </p:nvSpPr>
        <p:spPr>
          <a:xfrm>
            <a:off x="1003200" y="3742126"/>
            <a:ext cx="10195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9" name="Google Shape;59;p32"/>
          <p:cNvSpPr/>
          <p:nvPr>
            <p:ph idx="2" type="chart"/>
          </p:nvPr>
        </p:nvSpPr>
        <p:spPr>
          <a:xfrm>
            <a:off x="1003200" y="1331360"/>
            <a:ext cx="10195200" cy="213574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Supertitle">
  <p:cSld name="ONE COLUMN TEXT with Supertitle">
    <p:spTree>
      <p:nvGrpSpPr>
        <p:cNvPr id="60" name="Shape 60"/>
        <p:cNvGrpSpPr/>
        <p:nvPr/>
      </p:nvGrpSpPr>
      <p:grpSpPr>
        <a:xfrm>
          <a:off x="0" y="0"/>
          <a:ext cx="0" cy="0"/>
          <a:chOff x="0" y="0"/>
          <a:chExt cx="0" cy="0"/>
        </a:xfrm>
      </p:grpSpPr>
      <p:sp>
        <p:nvSpPr>
          <p:cNvPr id="61" name="Google Shape;61;p28"/>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2" name="Google Shape;62;p28"/>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8"/>
          <p:cNvSpPr txBox="1"/>
          <p:nvPr>
            <p:ph idx="2"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4" name="Shape 64"/>
        <p:cNvGrpSpPr/>
        <p:nvPr/>
      </p:nvGrpSpPr>
      <p:grpSpPr>
        <a:xfrm>
          <a:off x="0" y="0"/>
          <a:ext cx="0" cy="0"/>
          <a:chOff x="0" y="0"/>
          <a:chExt cx="0" cy="0"/>
        </a:xfrm>
      </p:grpSpPr>
      <p:sp>
        <p:nvSpPr>
          <p:cNvPr id="65" name="Google Shape;65;p16"/>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3"/>
          <p:cNvSpPr txBox="1"/>
          <p:nvPr>
            <p:ph idx="1" type="body"/>
          </p:nvPr>
        </p:nvSpPr>
        <p:spPr>
          <a:xfrm>
            <a:off x="998400" y="1331360"/>
            <a:ext cx="10194470" cy="45455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323850" lvl="2" marL="13716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10" name="Google Shape;10;p1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600"/>
              <a:buFont typeface="Arial"/>
              <a:buNone/>
            </a:pPr>
            <a:r>
              <a:rPr b="0" i="0" lang="en-US" sz="600" u="none" cap="none" strike="noStrike">
                <a:solidFill>
                  <a:srgbClr val="A5A5A5"/>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rgbClr val="A5A5A5"/>
              </a:solidFill>
              <a:latin typeface="Arial"/>
              <a:ea typeface="Arial"/>
              <a:cs typeface="Arial"/>
              <a:sym typeface="Arial"/>
            </a:endParaRPr>
          </a:p>
        </p:txBody>
      </p:sp>
      <p:sp>
        <p:nvSpPr>
          <p:cNvPr id="11" name="Google Shape;11;p1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6.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afdc.energy.gov/transatlas/#/?state=WA&amp;view=vehicle_count&amp;fuel=ELEC" TargetMode="External"/><Relationship Id="rId4" Type="http://schemas.openxmlformats.org/officeDocument/2006/relationships/image" Target="../media/image17.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36.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data.wa.gov/" TargetMode="External"/><Relationship Id="rId4" Type="http://schemas.openxmlformats.org/officeDocument/2006/relationships/hyperlink" Target="https://dor.wa.gov/taxes-rates/tax-incentives/incentive-program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nvSpPr>
        <p:spPr>
          <a:xfrm>
            <a:off x="954601" y="1999275"/>
            <a:ext cx="5449200" cy="2154900"/>
          </a:xfrm>
          <a:prstGeom prst="rect">
            <a:avLst/>
          </a:prstGeom>
          <a:noFill/>
          <a:ln>
            <a:noFill/>
          </a:ln>
        </p:spPr>
        <p:txBody>
          <a:bodyPr anchorCtr="0" anchor="t" bIns="0" lIns="0" spcFirstLastPara="1" rIns="0" wrap="square" tIns="0">
            <a:spAutoFit/>
          </a:bodyPr>
          <a:lstStyle/>
          <a:p>
            <a:pPr indent="0" lvl="0" marL="16510" marR="0" rtl="0" algn="l">
              <a:lnSpc>
                <a:spcPct val="100000"/>
              </a:lnSpc>
              <a:spcBef>
                <a:spcPts val="0"/>
              </a:spcBef>
              <a:spcAft>
                <a:spcPts val="0"/>
              </a:spcAft>
              <a:buClr>
                <a:srgbClr val="FFFFFF"/>
              </a:buClr>
              <a:buSzPts val="8000"/>
              <a:buFont typeface="Arial"/>
              <a:buNone/>
            </a:pPr>
            <a:r>
              <a:rPr b="0" baseline="30000" i="0" lang="en-US" sz="8000" u="none" cap="none" strike="noStrike">
                <a:solidFill>
                  <a:srgbClr val="FFFFFF"/>
                </a:solidFill>
                <a:latin typeface="Arial"/>
                <a:ea typeface="Arial"/>
                <a:cs typeface="Arial"/>
                <a:sym typeface="Arial"/>
              </a:rPr>
              <a:t>DSI Capstone</a:t>
            </a:r>
            <a:br>
              <a:rPr b="0" baseline="30000" i="0" lang="en-US" sz="8000" u="none" cap="none" strike="noStrike">
                <a:solidFill>
                  <a:srgbClr val="FFFFFF"/>
                </a:solidFill>
                <a:latin typeface="Arial"/>
                <a:ea typeface="Arial"/>
                <a:cs typeface="Arial"/>
                <a:sym typeface="Arial"/>
              </a:rPr>
            </a:br>
            <a:r>
              <a:rPr b="0" baseline="30000" i="0" lang="en-US" sz="6000" u="none" cap="none" strike="noStrike">
                <a:solidFill>
                  <a:srgbClr val="FFFFFF"/>
                </a:solidFill>
                <a:latin typeface="Arial"/>
                <a:ea typeface="Arial"/>
                <a:cs typeface="Arial"/>
                <a:sym typeface="Arial"/>
              </a:rPr>
              <a:t>11/</a:t>
            </a:r>
            <a:r>
              <a:rPr baseline="30000" lang="en-US" sz="6000">
                <a:solidFill>
                  <a:srgbClr val="FFFFFF"/>
                </a:solidFill>
              </a:rPr>
              <a:t>28</a:t>
            </a:r>
            <a:r>
              <a:rPr b="0" baseline="30000" i="0" lang="en-US" sz="6000" u="none" cap="none" strike="noStrike">
                <a:solidFill>
                  <a:srgbClr val="FFFFFF"/>
                </a:solidFill>
                <a:latin typeface="Arial"/>
                <a:ea typeface="Arial"/>
                <a:cs typeface="Arial"/>
                <a:sym typeface="Arial"/>
              </a:rPr>
              <a:t> Weekly Update</a:t>
            </a:r>
            <a:endParaRPr b="0" i="0" sz="100" u="none" cap="none" strike="noStrike">
              <a:solidFill>
                <a:srgbClr val="000000"/>
              </a:solidFill>
              <a:latin typeface="Arial"/>
              <a:ea typeface="Arial"/>
              <a:cs typeface="Arial"/>
              <a:sym typeface="Arial"/>
            </a:endParaRPr>
          </a:p>
        </p:txBody>
      </p:sp>
      <p:sp>
        <p:nvSpPr>
          <p:cNvPr id="195" name="Google Shape;195;p1"/>
          <p:cNvSpPr txBox="1"/>
          <p:nvPr/>
        </p:nvSpPr>
        <p:spPr>
          <a:xfrm>
            <a:off x="874698" y="4412655"/>
            <a:ext cx="1889125" cy="487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500"/>
              <a:buFont typeface="Arial"/>
              <a:buNone/>
            </a:pPr>
            <a:r>
              <a:rPr lang="en-US" sz="1500">
                <a:solidFill>
                  <a:schemeClr val="lt1"/>
                </a:solidFill>
              </a:rPr>
              <a:t>Dec</a:t>
            </a:r>
            <a:r>
              <a:rPr b="0" i="0" lang="en-US" sz="1500" u="none" cap="none" strike="noStrike">
                <a:solidFill>
                  <a:schemeClr val="lt1"/>
                </a:solidFill>
                <a:latin typeface="Arial"/>
                <a:ea typeface="Arial"/>
                <a:cs typeface="Arial"/>
                <a:sym typeface="Arial"/>
              </a:rPr>
              <a:t> </a:t>
            </a:r>
            <a:r>
              <a:rPr lang="en-US" sz="1500">
                <a:solidFill>
                  <a:schemeClr val="lt1"/>
                </a:solidFill>
              </a:rPr>
              <a:t>1</a:t>
            </a:r>
            <a:r>
              <a:rPr b="0" i="0" lang="en-US" sz="1500" u="none" cap="none" strike="noStrike">
                <a:solidFill>
                  <a:schemeClr val="lt1"/>
                </a:solidFill>
                <a:latin typeface="Arial"/>
                <a:ea typeface="Arial"/>
                <a:cs typeface="Arial"/>
                <a:sym typeface="Arial"/>
              </a:rPr>
              <a:t>, 2022</a:t>
            </a:r>
            <a:endParaRPr b="0" i="0" sz="1400" u="none" cap="none" strike="noStrike">
              <a:solidFill>
                <a:srgbClr val="000000"/>
              </a:solidFill>
              <a:latin typeface="Arial"/>
              <a:ea typeface="Arial"/>
              <a:cs typeface="Arial"/>
              <a:sym typeface="Arial"/>
            </a:endParaRPr>
          </a:p>
        </p:txBody>
      </p:sp>
      <p:sp>
        <p:nvSpPr>
          <p:cNvPr id="196" name="Google Shape;196;p1"/>
          <p:cNvSpPr txBox="1"/>
          <p:nvPr/>
        </p:nvSpPr>
        <p:spPr>
          <a:xfrm>
            <a:off x="13382368" y="654908"/>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197" name="Google Shape;197;p1"/>
          <p:cNvSpPr txBox="1"/>
          <p:nvPr/>
        </p:nvSpPr>
        <p:spPr>
          <a:xfrm>
            <a:off x="13703643" y="2051222"/>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9eea075127_0_92"/>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Project Recap: data combination for modeling </a:t>
            </a:r>
            <a:endParaRPr sz="2800"/>
          </a:p>
        </p:txBody>
      </p:sp>
      <p:grpSp>
        <p:nvGrpSpPr>
          <p:cNvPr id="335" name="Google Shape;335;g19eea075127_0_92"/>
          <p:cNvGrpSpPr/>
          <p:nvPr/>
        </p:nvGrpSpPr>
        <p:grpSpPr>
          <a:xfrm>
            <a:off x="2544050" y="1488650"/>
            <a:ext cx="3469732" cy="1442100"/>
            <a:chOff x="1074593" y="1627200"/>
            <a:chExt cx="2555407" cy="1442100"/>
          </a:xfrm>
        </p:grpSpPr>
        <p:sp>
          <p:nvSpPr>
            <p:cNvPr id="336" name="Google Shape;336;g19eea075127_0_92"/>
            <p:cNvSpPr/>
            <p:nvPr/>
          </p:nvSpPr>
          <p:spPr>
            <a:xfrm>
              <a:off x="1074600" y="1627200"/>
              <a:ext cx="25554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1. Traffic</a:t>
              </a:r>
              <a:endParaRPr b="1">
                <a:solidFill>
                  <a:schemeClr val="lt1"/>
                </a:solidFill>
              </a:endParaRPr>
            </a:p>
          </p:txBody>
        </p:sp>
        <p:sp>
          <p:nvSpPr>
            <p:cNvPr id="337" name="Google Shape;337;g19eea075127_0_92"/>
            <p:cNvSpPr/>
            <p:nvPr/>
          </p:nvSpPr>
          <p:spPr>
            <a:xfrm>
              <a:off x="1074593" y="2008800"/>
              <a:ext cx="2555400" cy="1060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t>Average traffic counts within 5 miles / 10 miles of driving distance </a:t>
              </a:r>
              <a:endParaRPr/>
            </a:p>
            <a:p>
              <a:pPr indent="-127000" lvl="0" marL="171450" rtl="0" algn="l">
                <a:spcBef>
                  <a:spcPts val="0"/>
                </a:spcBef>
                <a:spcAft>
                  <a:spcPts val="0"/>
                </a:spcAft>
                <a:buSzPts val="1100"/>
                <a:buChar char="●"/>
              </a:pPr>
              <a:r>
                <a:rPr lang="en-US">
                  <a:solidFill>
                    <a:schemeClr val="dk1"/>
                  </a:solidFill>
                </a:rPr>
                <a:t>Max traffic counts within 5 miles / 10 miles of driving distance</a:t>
              </a:r>
              <a:endParaRPr>
                <a:solidFill>
                  <a:schemeClr val="dk1"/>
                </a:solidFill>
              </a:endParaRPr>
            </a:p>
          </p:txBody>
        </p:sp>
      </p:grpSp>
      <p:grpSp>
        <p:nvGrpSpPr>
          <p:cNvPr id="338" name="Google Shape;338;g19eea075127_0_92"/>
          <p:cNvGrpSpPr/>
          <p:nvPr/>
        </p:nvGrpSpPr>
        <p:grpSpPr>
          <a:xfrm>
            <a:off x="6257125" y="1488625"/>
            <a:ext cx="3469825" cy="1442100"/>
            <a:chOff x="7298788" y="1627200"/>
            <a:chExt cx="3469825" cy="1442100"/>
          </a:xfrm>
        </p:grpSpPr>
        <p:sp>
          <p:nvSpPr>
            <p:cNvPr id="339" name="Google Shape;339;g19eea075127_0_92"/>
            <p:cNvSpPr/>
            <p:nvPr/>
          </p:nvSpPr>
          <p:spPr>
            <a:xfrm>
              <a:off x="7298788" y="1627200"/>
              <a:ext cx="34698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2. Highway exits</a:t>
              </a:r>
              <a:endParaRPr b="1">
                <a:solidFill>
                  <a:schemeClr val="lt1"/>
                </a:solidFill>
              </a:endParaRPr>
            </a:p>
          </p:txBody>
        </p:sp>
        <p:sp>
          <p:nvSpPr>
            <p:cNvPr id="340" name="Google Shape;340;g19eea075127_0_92"/>
            <p:cNvSpPr/>
            <p:nvPr/>
          </p:nvSpPr>
          <p:spPr>
            <a:xfrm>
              <a:off x="7298813" y="2008800"/>
              <a:ext cx="3469800" cy="1060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46050" lvl="0" marL="228600" rtl="0" algn="l">
                <a:spcBef>
                  <a:spcPts val="0"/>
                </a:spcBef>
                <a:spcAft>
                  <a:spcPts val="0"/>
                </a:spcAft>
                <a:buSzPts val="1400"/>
                <a:buChar char="●"/>
              </a:pPr>
              <a:r>
                <a:rPr lang="en-US">
                  <a:solidFill>
                    <a:schemeClr val="dk1"/>
                  </a:solidFill>
                </a:rPr>
                <a:t>Route distance to closest highway exit (only available for locations within 5-mile width of highway corridor)</a:t>
              </a:r>
              <a:endParaRPr/>
            </a:p>
          </p:txBody>
        </p:sp>
      </p:grpSp>
      <p:grpSp>
        <p:nvGrpSpPr>
          <p:cNvPr id="341" name="Google Shape;341;g19eea075127_0_92"/>
          <p:cNvGrpSpPr/>
          <p:nvPr/>
        </p:nvGrpSpPr>
        <p:grpSpPr>
          <a:xfrm>
            <a:off x="2544036" y="4677975"/>
            <a:ext cx="3469723" cy="1060500"/>
            <a:chOff x="1074600" y="1627200"/>
            <a:chExt cx="2555401" cy="1060500"/>
          </a:xfrm>
        </p:grpSpPr>
        <p:sp>
          <p:nvSpPr>
            <p:cNvPr id="342" name="Google Shape;342;g19eea075127_0_92"/>
            <p:cNvSpPr/>
            <p:nvPr/>
          </p:nvSpPr>
          <p:spPr>
            <a:xfrm>
              <a:off x="1074600" y="1627200"/>
              <a:ext cx="2555400" cy="381600"/>
            </a:xfrm>
            <a:prstGeom prst="rect">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5. Crime</a:t>
              </a:r>
              <a:endParaRPr b="1">
                <a:solidFill>
                  <a:schemeClr val="lt1"/>
                </a:solidFill>
              </a:endParaRPr>
            </a:p>
          </p:txBody>
        </p:sp>
        <p:sp>
          <p:nvSpPr>
            <p:cNvPr id="343" name="Google Shape;343;g19eea075127_0_92"/>
            <p:cNvSpPr/>
            <p:nvPr/>
          </p:nvSpPr>
          <p:spPr>
            <a:xfrm>
              <a:off x="1074601" y="2008800"/>
              <a:ext cx="2555400" cy="6789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t>Total crime count in the county where the gas station is located</a:t>
              </a:r>
              <a:endParaRPr/>
            </a:p>
          </p:txBody>
        </p:sp>
      </p:grpSp>
      <p:grpSp>
        <p:nvGrpSpPr>
          <p:cNvPr id="344" name="Google Shape;344;g19eea075127_0_92"/>
          <p:cNvGrpSpPr/>
          <p:nvPr/>
        </p:nvGrpSpPr>
        <p:grpSpPr>
          <a:xfrm>
            <a:off x="6257150" y="3043425"/>
            <a:ext cx="3469722" cy="1501722"/>
            <a:chOff x="1074591" y="1609061"/>
            <a:chExt cx="2555400" cy="1359886"/>
          </a:xfrm>
        </p:grpSpPr>
        <p:sp>
          <p:nvSpPr>
            <p:cNvPr id="345" name="Google Shape;345;g19eea075127_0_92"/>
            <p:cNvSpPr/>
            <p:nvPr/>
          </p:nvSpPr>
          <p:spPr>
            <a:xfrm>
              <a:off x="1074591" y="1609061"/>
              <a:ext cx="2555400" cy="342900"/>
            </a:xfrm>
            <a:prstGeom prst="rect">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4. Attractions</a:t>
              </a:r>
              <a:endParaRPr b="1">
                <a:solidFill>
                  <a:schemeClr val="lt1"/>
                </a:solidFill>
              </a:endParaRPr>
            </a:p>
          </p:txBody>
        </p:sp>
        <p:sp>
          <p:nvSpPr>
            <p:cNvPr id="346" name="Google Shape;346;g19eea075127_0_92"/>
            <p:cNvSpPr/>
            <p:nvPr/>
          </p:nvSpPr>
          <p:spPr>
            <a:xfrm>
              <a:off x="1074591" y="1951947"/>
              <a:ext cx="2555400" cy="1017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t>Attraction counts within 1 mile / 5 miles </a:t>
              </a:r>
              <a:r>
                <a:rPr lang="en-US">
                  <a:solidFill>
                    <a:schemeClr val="dk1"/>
                  </a:solidFill>
                </a:rPr>
                <a:t> of driving distance</a:t>
              </a:r>
              <a:endParaRPr/>
            </a:p>
            <a:p>
              <a:pPr indent="-127000" lvl="0" marL="171450" rtl="0" algn="l">
                <a:spcBef>
                  <a:spcPts val="0"/>
                </a:spcBef>
                <a:spcAft>
                  <a:spcPts val="0"/>
                </a:spcAft>
                <a:buClr>
                  <a:schemeClr val="dk1"/>
                </a:buClr>
                <a:buSzPts val="1100"/>
                <a:buChar char="●"/>
              </a:pPr>
              <a:r>
                <a:rPr lang="en-US">
                  <a:solidFill>
                    <a:schemeClr val="dk1"/>
                  </a:solidFill>
                </a:rPr>
                <a:t>Closest attraction to each gas station and its distance</a:t>
              </a:r>
              <a:endParaRPr>
                <a:solidFill>
                  <a:schemeClr val="dk1"/>
                </a:solidFill>
              </a:endParaRPr>
            </a:p>
          </p:txBody>
        </p:sp>
      </p:grpSp>
      <p:sp>
        <p:nvSpPr>
          <p:cNvPr id="347" name="Google Shape;347;g19eea075127_0_92"/>
          <p:cNvSpPr/>
          <p:nvPr/>
        </p:nvSpPr>
        <p:spPr>
          <a:xfrm>
            <a:off x="995375" y="1488650"/>
            <a:ext cx="1305300" cy="4249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Data entry: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US">
                <a:solidFill>
                  <a:schemeClr val="lt1"/>
                </a:solidFill>
              </a:rPr>
              <a:t>gas stations</a:t>
            </a:r>
            <a:endParaRPr b="1">
              <a:solidFill>
                <a:schemeClr val="lt1"/>
              </a:solidFill>
            </a:endParaRPr>
          </a:p>
          <a:p>
            <a:pPr indent="0" lvl="0" marL="0" rtl="0" algn="l">
              <a:spcBef>
                <a:spcPts val="0"/>
              </a:spcBef>
              <a:spcAft>
                <a:spcPts val="0"/>
              </a:spcAft>
              <a:buNone/>
            </a:pPr>
            <a:r>
              <a:t/>
            </a:r>
            <a:endParaRPr b="1">
              <a:solidFill>
                <a:schemeClr val="lt1"/>
              </a:solidFill>
            </a:endParaRPr>
          </a:p>
          <a:p>
            <a:pPr indent="-190500" lvl="0" marL="285750" rtl="0" algn="l">
              <a:spcBef>
                <a:spcPts val="0"/>
              </a:spcBef>
              <a:spcAft>
                <a:spcPts val="0"/>
              </a:spcAft>
              <a:buClr>
                <a:schemeClr val="lt1"/>
              </a:buClr>
              <a:buSzPts val="1200"/>
              <a:buChar char="●"/>
            </a:pPr>
            <a:r>
              <a:rPr b="1" lang="en-US">
                <a:solidFill>
                  <a:schemeClr val="lt1"/>
                </a:solidFill>
              </a:rPr>
              <a:t>name</a:t>
            </a:r>
            <a:endParaRPr b="1">
              <a:solidFill>
                <a:schemeClr val="lt1"/>
              </a:solidFill>
            </a:endParaRPr>
          </a:p>
          <a:p>
            <a:pPr indent="-190500" lvl="0" marL="285750" rtl="0" algn="l">
              <a:spcBef>
                <a:spcPts val="0"/>
              </a:spcBef>
              <a:spcAft>
                <a:spcPts val="0"/>
              </a:spcAft>
              <a:buClr>
                <a:schemeClr val="lt1"/>
              </a:buClr>
              <a:buSzPts val="1200"/>
              <a:buChar char="●"/>
            </a:pPr>
            <a:r>
              <a:rPr b="1" lang="en-US">
                <a:solidFill>
                  <a:schemeClr val="lt1"/>
                </a:solidFill>
              </a:rPr>
              <a:t>latitude </a:t>
            </a:r>
            <a:endParaRPr b="1">
              <a:solidFill>
                <a:schemeClr val="lt1"/>
              </a:solidFill>
            </a:endParaRPr>
          </a:p>
          <a:p>
            <a:pPr indent="-190500" lvl="0" marL="285750" rtl="0" algn="l">
              <a:spcBef>
                <a:spcPts val="0"/>
              </a:spcBef>
              <a:spcAft>
                <a:spcPts val="0"/>
              </a:spcAft>
              <a:buClr>
                <a:schemeClr val="lt1"/>
              </a:buClr>
              <a:buSzPts val="1200"/>
              <a:buChar char="●"/>
            </a:pPr>
            <a:r>
              <a:rPr b="1" lang="en-US">
                <a:solidFill>
                  <a:schemeClr val="lt1"/>
                </a:solidFill>
              </a:rPr>
              <a:t>longitude</a:t>
            </a:r>
            <a:endParaRPr b="1">
              <a:solidFill>
                <a:schemeClr val="lt1"/>
              </a:solidFill>
            </a:endParaRPr>
          </a:p>
          <a:p>
            <a:pPr indent="0" lvl="0" marL="0" rtl="0" algn="l">
              <a:spcBef>
                <a:spcPts val="0"/>
              </a:spcBef>
              <a:spcAft>
                <a:spcPts val="0"/>
              </a:spcAft>
              <a:buNone/>
            </a:pPr>
            <a:r>
              <a:t/>
            </a:r>
            <a:endParaRPr/>
          </a:p>
        </p:txBody>
      </p:sp>
      <p:grpSp>
        <p:nvGrpSpPr>
          <p:cNvPr id="348" name="Google Shape;348;g19eea075127_0_92"/>
          <p:cNvGrpSpPr/>
          <p:nvPr/>
        </p:nvGrpSpPr>
        <p:grpSpPr>
          <a:xfrm>
            <a:off x="2544049" y="3043413"/>
            <a:ext cx="3469723" cy="1521900"/>
            <a:chOff x="1074600" y="1627200"/>
            <a:chExt cx="2555401" cy="1521900"/>
          </a:xfrm>
        </p:grpSpPr>
        <p:sp>
          <p:nvSpPr>
            <p:cNvPr id="349" name="Google Shape;349;g19eea075127_0_92"/>
            <p:cNvSpPr/>
            <p:nvPr/>
          </p:nvSpPr>
          <p:spPr>
            <a:xfrm>
              <a:off x="1074600" y="1627200"/>
              <a:ext cx="25554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3. EV chargers</a:t>
              </a:r>
              <a:endParaRPr b="1">
                <a:solidFill>
                  <a:schemeClr val="lt1"/>
                </a:solidFill>
              </a:endParaRPr>
            </a:p>
          </p:txBody>
        </p:sp>
        <p:sp>
          <p:nvSpPr>
            <p:cNvPr id="350" name="Google Shape;350;g19eea075127_0_92"/>
            <p:cNvSpPr/>
            <p:nvPr/>
          </p:nvSpPr>
          <p:spPr>
            <a:xfrm>
              <a:off x="1074601" y="2008800"/>
              <a:ext cx="2555400" cy="1140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solidFill>
                    <a:schemeClr val="dk1"/>
                  </a:solidFill>
                </a:rPr>
                <a:t>Distance to closest EV station</a:t>
              </a:r>
              <a:endParaRPr>
                <a:solidFill>
                  <a:schemeClr val="dk1"/>
                </a:solidFill>
              </a:endParaRPr>
            </a:p>
            <a:p>
              <a:pPr indent="-127000" lvl="0" marL="171450" rtl="0" algn="l">
                <a:spcBef>
                  <a:spcPts val="0"/>
                </a:spcBef>
                <a:spcAft>
                  <a:spcPts val="0"/>
                </a:spcAft>
                <a:buSzPts val="1100"/>
                <a:buChar char="●"/>
              </a:pPr>
              <a:r>
                <a:rPr lang="en-US">
                  <a:solidFill>
                    <a:schemeClr val="dk1"/>
                  </a:solidFill>
                </a:rPr>
                <a:t># of EV stations within 2 miles, 5 miles, 10 miles, 20 miles, 50 miles of driving distance </a:t>
              </a:r>
              <a:endParaRPr>
                <a:solidFill>
                  <a:schemeClr val="dk1"/>
                </a:solidFill>
              </a:endParaRPr>
            </a:p>
          </p:txBody>
        </p:sp>
      </p:grpSp>
      <p:grpSp>
        <p:nvGrpSpPr>
          <p:cNvPr id="351" name="Google Shape;351;g19eea075127_0_92"/>
          <p:cNvGrpSpPr/>
          <p:nvPr/>
        </p:nvGrpSpPr>
        <p:grpSpPr>
          <a:xfrm>
            <a:off x="6257099" y="4677975"/>
            <a:ext cx="3469723" cy="1060500"/>
            <a:chOff x="1074600" y="1627200"/>
            <a:chExt cx="2555401" cy="1060500"/>
          </a:xfrm>
        </p:grpSpPr>
        <p:sp>
          <p:nvSpPr>
            <p:cNvPr id="352" name="Google Shape;352;g19eea075127_0_92"/>
            <p:cNvSpPr/>
            <p:nvPr/>
          </p:nvSpPr>
          <p:spPr>
            <a:xfrm>
              <a:off x="1074600" y="1627200"/>
              <a:ext cx="2555400" cy="381600"/>
            </a:xfrm>
            <a:prstGeom prst="rect">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6. Natural risk index</a:t>
              </a:r>
              <a:endParaRPr b="1">
                <a:solidFill>
                  <a:schemeClr val="lt1"/>
                </a:solidFill>
              </a:endParaRPr>
            </a:p>
          </p:txBody>
        </p:sp>
        <p:sp>
          <p:nvSpPr>
            <p:cNvPr id="353" name="Google Shape;353;g19eea075127_0_92"/>
            <p:cNvSpPr/>
            <p:nvPr/>
          </p:nvSpPr>
          <p:spPr>
            <a:xfrm>
              <a:off x="1074601" y="2008800"/>
              <a:ext cx="2555400" cy="6789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Clr>
                  <a:schemeClr val="dk1"/>
                </a:buClr>
                <a:buSzPts val="1100"/>
                <a:buChar char="●"/>
              </a:pPr>
              <a:r>
                <a:rPr lang="en-US">
                  <a:solidFill>
                    <a:schemeClr val="dk1"/>
                  </a:solidFill>
                </a:rPr>
                <a:t>Risk index in the county where the gas station is located</a:t>
              </a:r>
              <a:endParaRPr/>
            </a:p>
          </p:txBody>
        </p:sp>
      </p:grpSp>
      <p:sp>
        <p:nvSpPr>
          <p:cNvPr id="354" name="Google Shape;354;g19eea075127_0_92"/>
          <p:cNvSpPr/>
          <p:nvPr/>
        </p:nvSpPr>
        <p:spPr>
          <a:xfrm>
            <a:off x="10439300" y="3083300"/>
            <a:ext cx="1005300" cy="106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1 data file</a:t>
            </a:r>
            <a:endParaRPr b="1">
              <a:solidFill>
                <a:schemeClr val="lt1"/>
              </a:solidFill>
            </a:endParaRPr>
          </a:p>
        </p:txBody>
      </p:sp>
      <p:sp>
        <p:nvSpPr>
          <p:cNvPr id="355" name="Google Shape;355;g19eea075127_0_92"/>
          <p:cNvSpPr/>
          <p:nvPr/>
        </p:nvSpPr>
        <p:spPr>
          <a:xfrm>
            <a:off x="9854475" y="2732150"/>
            <a:ext cx="457200" cy="1762800"/>
          </a:xfrm>
          <a:prstGeom prst="rightArrow">
            <a:avLst>
              <a:gd fmla="val 50000" name="adj1"/>
              <a:gd fmla="val 50000" name="adj2"/>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19eea075127_0_92"/>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9eea075127_0_118"/>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800"/>
              <a:buFont typeface="Arial"/>
              <a:buNone/>
            </a:pPr>
            <a:r>
              <a:rPr lang="en-US" sz="2800"/>
              <a:t>Project Recap: initial modeling focuses on I-5 south area</a:t>
            </a:r>
            <a:endParaRPr sz="2800"/>
          </a:p>
        </p:txBody>
      </p:sp>
      <p:grpSp>
        <p:nvGrpSpPr>
          <p:cNvPr id="362" name="Google Shape;362;g19eea075127_0_118"/>
          <p:cNvGrpSpPr/>
          <p:nvPr/>
        </p:nvGrpSpPr>
        <p:grpSpPr>
          <a:xfrm>
            <a:off x="2487779" y="1563250"/>
            <a:ext cx="8824636" cy="4597401"/>
            <a:chOff x="3111229" y="1438550"/>
            <a:chExt cx="8824636" cy="4597401"/>
          </a:xfrm>
        </p:grpSpPr>
        <p:pic>
          <p:nvPicPr>
            <p:cNvPr id="363" name="Google Shape;363;g19eea075127_0_118"/>
            <p:cNvPicPr preferRelativeResize="0"/>
            <p:nvPr/>
          </p:nvPicPr>
          <p:blipFill>
            <a:blip r:embed="rId3">
              <a:alphaModFix/>
            </a:blip>
            <a:stretch>
              <a:fillRect/>
            </a:stretch>
          </p:blipFill>
          <p:spPr>
            <a:xfrm>
              <a:off x="3111229" y="1549400"/>
              <a:ext cx="5969550" cy="4486551"/>
            </a:xfrm>
            <a:prstGeom prst="rect">
              <a:avLst/>
            </a:prstGeom>
            <a:noFill/>
            <a:ln>
              <a:noFill/>
            </a:ln>
          </p:spPr>
        </p:pic>
        <p:grpSp>
          <p:nvGrpSpPr>
            <p:cNvPr id="364" name="Google Shape;364;g19eea075127_0_118"/>
            <p:cNvGrpSpPr/>
            <p:nvPr/>
          </p:nvGrpSpPr>
          <p:grpSpPr>
            <a:xfrm>
              <a:off x="9080765" y="1438550"/>
              <a:ext cx="2855100" cy="644803"/>
              <a:chOff x="9189290" y="1549400"/>
              <a:chExt cx="2855100" cy="644803"/>
            </a:xfrm>
          </p:grpSpPr>
          <p:sp>
            <p:nvSpPr>
              <p:cNvPr id="365" name="Google Shape;365;g19eea075127_0_118"/>
              <p:cNvSpPr txBox="1"/>
              <p:nvPr/>
            </p:nvSpPr>
            <p:spPr>
              <a:xfrm>
                <a:off x="9189290" y="1549400"/>
                <a:ext cx="2238900" cy="4002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00338D"/>
                  </a:buClr>
                  <a:buSzPts val="1400"/>
                  <a:buChar char="●"/>
                </a:pPr>
                <a:r>
                  <a:rPr lang="en-US">
                    <a:solidFill>
                      <a:srgbClr val="00338D"/>
                    </a:solidFill>
                  </a:rPr>
                  <a:t>: EV charging stations</a:t>
                </a:r>
                <a:endParaRPr>
                  <a:solidFill>
                    <a:srgbClr val="00338D"/>
                  </a:solidFill>
                </a:endParaRPr>
              </a:p>
            </p:txBody>
          </p:sp>
          <p:sp>
            <p:nvSpPr>
              <p:cNvPr id="366" name="Google Shape;366;g19eea075127_0_118"/>
              <p:cNvSpPr txBox="1"/>
              <p:nvPr/>
            </p:nvSpPr>
            <p:spPr>
              <a:xfrm>
                <a:off x="9189290" y="1794003"/>
                <a:ext cx="2855100" cy="4002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rgbClr val="00338D"/>
                    </a:solidFill>
                  </a:rPr>
                  <a:t>: annual average daily traffic</a:t>
                </a:r>
                <a:r>
                  <a:rPr lang="en-US">
                    <a:solidFill>
                      <a:srgbClr val="0091DA"/>
                    </a:solidFill>
                  </a:rPr>
                  <a:t> </a:t>
                </a:r>
                <a:endParaRPr>
                  <a:solidFill>
                    <a:srgbClr val="0091DA"/>
                  </a:solidFill>
                </a:endParaRPr>
              </a:p>
            </p:txBody>
          </p:sp>
        </p:grpSp>
      </p:grpSp>
      <p:sp>
        <p:nvSpPr>
          <p:cNvPr id="367" name="Google Shape;367;g19eea075127_0_118"/>
          <p:cNvSpPr txBox="1"/>
          <p:nvPr/>
        </p:nvSpPr>
        <p:spPr>
          <a:xfrm>
            <a:off x="5760538" y="2809100"/>
            <a:ext cx="137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sz="1800">
                <a:solidFill>
                  <a:srgbClr val="00338D"/>
                </a:solidFill>
              </a:rPr>
              <a:t>I-5</a:t>
            </a:r>
            <a:endParaRPr b="1" sz="1800">
              <a:solidFill>
                <a:srgbClr val="00338D"/>
              </a:solidFill>
            </a:endParaRPr>
          </a:p>
        </p:txBody>
      </p:sp>
      <p:cxnSp>
        <p:nvCxnSpPr>
          <p:cNvPr id="368" name="Google Shape;368;g19eea075127_0_118"/>
          <p:cNvCxnSpPr>
            <a:stCxn id="367" idx="1"/>
          </p:cNvCxnSpPr>
          <p:nvPr/>
        </p:nvCxnSpPr>
        <p:spPr>
          <a:xfrm flipH="1">
            <a:off x="5234038" y="3039950"/>
            <a:ext cx="526500" cy="231000"/>
          </a:xfrm>
          <a:prstGeom prst="straightConnector1">
            <a:avLst/>
          </a:prstGeom>
          <a:noFill/>
          <a:ln cap="flat" cmpd="sng" w="28575">
            <a:solidFill>
              <a:srgbClr val="00338D"/>
            </a:solidFill>
            <a:prstDash val="solid"/>
            <a:round/>
            <a:headEnd len="med" w="med" type="none"/>
            <a:tailEnd len="med" w="med" type="none"/>
          </a:ln>
        </p:spPr>
      </p:cxnSp>
      <p:sp>
        <p:nvSpPr>
          <p:cNvPr id="369" name="Google Shape;369;g19eea075127_0_118"/>
          <p:cNvSpPr/>
          <p:nvPr/>
        </p:nvSpPr>
        <p:spPr>
          <a:xfrm>
            <a:off x="4807525" y="2923300"/>
            <a:ext cx="817500" cy="2410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19eea075127_0_118"/>
          <p:cNvSpPr txBox="1"/>
          <p:nvPr>
            <p:ph type="title"/>
          </p:nvPr>
        </p:nvSpPr>
        <p:spPr>
          <a:xfrm>
            <a:off x="1044000" y="1075675"/>
            <a:ext cx="9533100" cy="399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1600"/>
              <a:t>Initial Modeling area focuses on I-5 Route (Olympia - Vancouver), then expand to other highways</a:t>
            </a:r>
            <a:endParaRPr sz="1600"/>
          </a:p>
        </p:txBody>
      </p:sp>
      <p:sp>
        <p:nvSpPr>
          <p:cNvPr id="371" name="Google Shape;371;g19eea075127_0_118"/>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7f8824fce1_0_0"/>
          <p:cNvSpPr txBox="1"/>
          <p:nvPr>
            <p:ph type="title"/>
          </p:nvPr>
        </p:nvSpPr>
        <p:spPr>
          <a:xfrm>
            <a:off x="998400" y="431800"/>
            <a:ext cx="10195200" cy="53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Project Recap</a:t>
            </a:r>
            <a:r>
              <a:rPr lang="en-US" sz="2800"/>
              <a:t>: classification model</a:t>
            </a:r>
            <a:endParaRPr sz="2800"/>
          </a:p>
        </p:txBody>
      </p:sp>
      <p:sp>
        <p:nvSpPr>
          <p:cNvPr id="378" name="Google Shape;378;g17f8824fce1_0_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sp>
        <p:nvSpPr>
          <p:cNvPr id="379" name="Google Shape;379;g17f8824fce1_0_0"/>
          <p:cNvSpPr txBox="1"/>
          <p:nvPr/>
        </p:nvSpPr>
        <p:spPr>
          <a:xfrm>
            <a:off x="896650" y="1017775"/>
            <a:ext cx="10195200" cy="129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2"/>
                </a:solidFill>
              </a:rPr>
              <a:t>Idea: use a supervised ML model to give a rough baseline EV charging station locations using gas station location</a:t>
            </a:r>
            <a:endParaRPr b="1" sz="1600">
              <a:solidFill>
                <a:schemeClr val="dk2"/>
              </a:solidFill>
            </a:endParaRPr>
          </a:p>
          <a:p>
            <a:pPr indent="-330200" lvl="0" marL="457200" rtl="0" algn="l">
              <a:spcBef>
                <a:spcPts val="1000"/>
              </a:spcBef>
              <a:spcAft>
                <a:spcPts val="0"/>
              </a:spcAft>
              <a:buClr>
                <a:schemeClr val="dk2"/>
              </a:buClr>
              <a:buSzPts val="1600"/>
              <a:buChar char="-"/>
            </a:pPr>
            <a:r>
              <a:rPr lang="en-US" sz="1600">
                <a:solidFill>
                  <a:schemeClr val="dk2"/>
                </a:solidFill>
              </a:rPr>
              <a:t>Based on our current gas station and EV station data, in our selected area (I-5 south), which gas stations can be chosen as locations to place EV chargers</a:t>
            </a:r>
            <a:endParaRPr sz="1600">
              <a:solidFill>
                <a:schemeClr val="dk2"/>
              </a:solidFill>
            </a:endParaRPr>
          </a:p>
        </p:txBody>
      </p:sp>
      <p:sp>
        <p:nvSpPr>
          <p:cNvPr id="380" name="Google Shape;380;g17f8824fce1_0_0"/>
          <p:cNvSpPr/>
          <p:nvPr/>
        </p:nvSpPr>
        <p:spPr>
          <a:xfrm>
            <a:off x="8674175" y="2882125"/>
            <a:ext cx="3063600" cy="2994900"/>
          </a:xfrm>
          <a:prstGeom prst="rect">
            <a:avLst/>
          </a:prstGeom>
          <a:no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7f8824fce1_0_0"/>
          <p:cNvSpPr txBox="1"/>
          <p:nvPr/>
        </p:nvSpPr>
        <p:spPr>
          <a:xfrm>
            <a:off x="8674350" y="2882125"/>
            <a:ext cx="3132000" cy="297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US">
                <a:solidFill>
                  <a:schemeClr val="dk2"/>
                </a:solidFill>
              </a:rPr>
              <a:t>Data Preprocessing</a:t>
            </a:r>
            <a:endParaRPr b="1">
              <a:solidFill>
                <a:schemeClr val="dk2"/>
              </a:solidFill>
            </a:endParaRPr>
          </a:p>
          <a:p>
            <a:pPr indent="-146050" lvl="0" marL="171450" rtl="0" algn="l">
              <a:lnSpc>
                <a:spcPct val="100000"/>
              </a:lnSpc>
              <a:spcBef>
                <a:spcPts val="1000"/>
              </a:spcBef>
              <a:spcAft>
                <a:spcPts val="0"/>
              </a:spcAft>
              <a:buClr>
                <a:schemeClr val="dk2"/>
              </a:buClr>
              <a:buSzPts val="1400"/>
              <a:buAutoNum type="arabicPeriod"/>
            </a:pPr>
            <a:r>
              <a:rPr b="1" lang="en-US">
                <a:solidFill>
                  <a:schemeClr val="dk2"/>
                </a:solidFill>
              </a:rPr>
              <a:t>Missing data</a:t>
            </a:r>
            <a:r>
              <a:rPr lang="en-US">
                <a:solidFill>
                  <a:schemeClr val="dk2"/>
                </a:solidFill>
              </a:rPr>
              <a:t> in risk index &amp; crime rate due to lack of records</a:t>
            </a:r>
            <a:endParaRPr>
              <a:solidFill>
                <a:schemeClr val="dk2"/>
              </a:solidFill>
            </a:endParaRPr>
          </a:p>
          <a:p>
            <a:pPr indent="-203200" lvl="1" marL="571500" rtl="0" algn="l">
              <a:lnSpc>
                <a:spcPct val="100000"/>
              </a:lnSpc>
              <a:spcBef>
                <a:spcPts val="0"/>
              </a:spcBef>
              <a:spcAft>
                <a:spcPts val="0"/>
              </a:spcAft>
              <a:buClr>
                <a:schemeClr val="dk2"/>
              </a:buClr>
              <a:buSzPts val="1400"/>
              <a:buAutoNum type="alphaLcPeriod"/>
            </a:pPr>
            <a:r>
              <a:rPr lang="en-US">
                <a:solidFill>
                  <a:schemeClr val="dk2"/>
                </a:solidFill>
              </a:rPr>
              <a:t>risk index: fill with average</a:t>
            </a:r>
            <a:endParaRPr>
              <a:solidFill>
                <a:schemeClr val="dk2"/>
              </a:solidFill>
            </a:endParaRPr>
          </a:p>
          <a:p>
            <a:pPr indent="-203200" lvl="1" marL="571500" rtl="0" algn="l">
              <a:lnSpc>
                <a:spcPct val="100000"/>
              </a:lnSpc>
              <a:spcBef>
                <a:spcPts val="0"/>
              </a:spcBef>
              <a:spcAft>
                <a:spcPts val="0"/>
              </a:spcAft>
              <a:buClr>
                <a:schemeClr val="dk2"/>
              </a:buClr>
              <a:buSzPts val="1400"/>
              <a:buAutoNum type="alphaLcPeriod"/>
            </a:pPr>
            <a:r>
              <a:rPr lang="en-US">
                <a:solidFill>
                  <a:schemeClr val="dk2"/>
                </a:solidFill>
              </a:rPr>
              <a:t>crime rate: fill with minimum</a:t>
            </a:r>
            <a:endParaRPr>
              <a:solidFill>
                <a:schemeClr val="dk2"/>
              </a:solidFill>
            </a:endParaRPr>
          </a:p>
          <a:p>
            <a:pPr indent="-146050" lvl="0" marL="171450" rtl="0" algn="l">
              <a:lnSpc>
                <a:spcPct val="100000"/>
              </a:lnSpc>
              <a:spcBef>
                <a:spcPts val="1000"/>
              </a:spcBef>
              <a:spcAft>
                <a:spcPts val="0"/>
              </a:spcAft>
              <a:buClr>
                <a:schemeClr val="dk2"/>
              </a:buClr>
              <a:buSzPts val="1400"/>
              <a:buAutoNum type="arabicPeriod"/>
            </a:pPr>
            <a:r>
              <a:rPr b="1" lang="en-US">
                <a:solidFill>
                  <a:schemeClr val="dk2"/>
                </a:solidFill>
              </a:rPr>
              <a:t>Remove highly correlated and unuseful features</a:t>
            </a:r>
            <a:r>
              <a:rPr lang="en-US">
                <a:solidFill>
                  <a:schemeClr val="dk2"/>
                </a:solidFill>
              </a:rPr>
              <a:t> (including id, name, lat/long, etc).</a:t>
            </a:r>
            <a:endParaRPr>
              <a:solidFill>
                <a:schemeClr val="dk2"/>
              </a:solidFill>
            </a:endParaRPr>
          </a:p>
          <a:p>
            <a:pPr indent="-203200" lvl="1" marL="571500" rtl="0" algn="l">
              <a:lnSpc>
                <a:spcPct val="100000"/>
              </a:lnSpc>
              <a:spcBef>
                <a:spcPts val="0"/>
              </a:spcBef>
              <a:spcAft>
                <a:spcPts val="0"/>
              </a:spcAft>
              <a:buClr>
                <a:schemeClr val="dk2"/>
              </a:buClr>
              <a:buSzPts val="1400"/>
              <a:buAutoNum type="alphaLcPeriod"/>
            </a:pPr>
            <a:r>
              <a:rPr lang="en-US">
                <a:solidFill>
                  <a:schemeClr val="dk2"/>
                </a:solidFill>
              </a:rPr>
              <a:t>Drop if correlation &gt; 0.8</a:t>
            </a:r>
            <a:endParaRPr>
              <a:solidFill>
                <a:schemeClr val="dk2"/>
              </a:solidFill>
            </a:endParaRPr>
          </a:p>
          <a:p>
            <a:pPr indent="-203200" lvl="1" marL="571500" rtl="0" algn="l">
              <a:lnSpc>
                <a:spcPct val="100000"/>
              </a:lnSpc>
              <a:spcBef>
                <a:spcPts val="0"/>
              </a:spcBef>
              <a:spcAft>
                <a:spcPts val="0"/>
              </a:spcAft>
              <a:buClr>
                <a:schemeClr val="dk2"/>
              </a:buClr>
              <a:buSzPts val="1400"/>
              <a:buAutoNum type="alphaLcPeriod"/>
            </a:pPr>
            <a:r>
              <a:rPr lang="en-US">
                <a:solidFill>
                  <a:schemeClr val="dk2"/>
                </a:solidFill>
              </a:rPr>
              <a:t>17 features remaining</a:t>
            </a:r>
            <a:endParaRPr>
              <a:solidFill>
                <a:schemeClr val="dk2"/>
              </a:solidFill>
            </a:endParaRPr>
          </a:p>
          <a:p>
            <a:pPr indent="-146050" lvl="0" marL="171450" rtl="0" algn="l">
              <a:lnSpc>
                <a:spcPct val="100000"/>
              </a:lnSpc>
              <a:spcBef>
                <a:spcPts val="1000"/>
              </a:spcBef>
              <a:spcAft>
                <a:spcPts val="0"/>
              </a:spcAft>
              <a:buClr>
                <a:schemeClr val="dk2"/>
              </a:buClr>
              <a:buSzPts val="1400"/>
              <a:buAutoNum type="arabicPeriod"/>
            </a:pPr>
            <a:r>
              <a:rPr lang="en-US">
                <a:solidFill>
                  <a:schemeClr val="dk2"/>
                </a:solidFill>
              </a:rPr>
              <a:t>Used </a:t>
            </a:r>
            <a:r>
              <a:rPr b="1" lang="en-US">
                <a:solidFill>
                  <a:schemeClr val="dk2"/>
                </a:solidFill>
              </a:rPr>
              <a:t>SMOTE</a:t>
            </a:r>
            <a:r>
              <a:rPr lang="en-US">
                <a:solidFill>
                  <a:schemeClr val="dk2"/>
                </a:solidFill>
              </a:rPr>
              <a:t> to balance target</a:t>
            </a:r>
            <a:endParaRPr>
              <a:solidFill>
                <a:schemeClr val="dk2"/>
              </a:solidFill>
            </a:endParaRPr>
          </a:p>
        </p:txBody>
      </p:sp>
      <p:cxnSp>
        <p:nvCxnSpPr>
          <p:cNvPr id="382" name="Google Shape;382;g17f8824fce1_0_0"/>
          <p:cNvCxnSpPr/>
          <p:nvPr/>
        </p:nvCxnSpPr>
        <p:spPr>
          <a:xfrm flipH="1" rot="10800000">
            <a:off x="8224851" y="2879725"/>
            <a:ext cx="449400" cy="17826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g17f8824fce1_0_0"/>
          <p:cNvCxnSpPr/>
          <p:nvPr/>
        </p:nvCxnSpPr>
        <p:spPr>
          <a:xfrm rot="10800000">
            <a:off x="8224925" y="4662425"/>
            <a:ext cx="444900" cy="1209900"/>
          </a:xfrm>
          <a:prstGeom prst="straightConnector1">
            <a:avLst/>
          </a:prstGeom>
          <a:noFill/>
          <a:ln cap="flat" cmpd="sng" w="9525">
            <a:solidFill>
              <a:schemeClr val="dk2"/>
            </a:solidFill>
            <a:prstDash val="solid"/>
            <a:round/>
            <a:headEnd len="med" w="med" type="none"/>
            <a:tailEnd len="med" w="med" type="none"/>
          </a:ln>
        </p:spPr>
      </p:cxnSp>
      <p:grpSp>
        <p:nvGrpSpPr>
          <p:cNvPr id="384" name="Google Shape;384;g17f8824fce1_0_0"/>
          <p:cNvGrpSpPr/>
          <p:nvPr/>
        </p:nvGrpSpPr>
        <p:grpSpPr>
          <a:xfrm>
            <a:off x="896650" y="2432150"/>
            <a:ext cx="7542649" cy="3583550"/>
            <a:chOff x="793300" y="2363675"/>
            <a:chExt cx="7542649" cy="3583550"/>
          </a:xfrm>
        </p:grpSpPr>
        <p:sp>
          <p:nvSpPr>
            <p:cNvPr id="385" name="Google Shape;385;g17f8824fce1_0_0"/>
            <p:cNvSpPr txBox="1"/>
            <p:nvPr/>
          </p:nvSpPr>
          <p:spPr>
            <a:xfrm>
              <a:off x="793300" y="2473750"/>
              <a:ext cx="1441800" cy="8550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Target</a:t>
              </a:r>
              <a:endParaRPr b="1" sz="1800">
                <a:solidFill>
                  <a:srgbClr val="FFFFFF"/>
                </a:solidFill>
              </a:endParaRPr>
            </a:p>
          </p:txBody>
        </p:sp>
        <p:sp>
          <p:nvSpPr>
            <p:cNvPr id="386" name="Google Shape;386;g17f8824fce1_0_0"/>
            <p:cNvSpPr txBox="1"/>
            <p:nvPr/>
          </p:nvSpPr>
          <p:spPr>
            <a:xfrm>
              <a:off x="793300" y="4155249"/>
              <a:ext cx="1441800" cy="8772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Features </a:t>
              </a:r>
              <a:endParaRPr b="1" sz="1800">
                <a:solidFill>
                  <a:srgbClr val="FFFFFF"/>
                </a:solidFill>
              </a:endParaRPr>
            </a:p>
          </p:txBody>
        </p:sp>
        <p:sp>
          <p:nvSpPr>
            <p:cNvPr id="387" name="Google Shape;387;g17f8824fce1_0_0"/>
            <p:cNvSpPr txBox="1"/>
            <p:nvPr/>
          </p:nvSpPr>
          <p:spPr>
            <a:xfrm>
              <a:off x="2458221" y="2791806"/>
              <a:ext cx="308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8" name="Google Shape;388;g17f8824fce1_0_0"/>
            <p:cNvSpPr txBox="1"/>
            <p:nvPr/>
          </p:nvSpPr>
          <p:spPr>
            <a:xfrm>
              <a:off x="2591300" y="2363675"/>
              <a:ext cx="5699700" cy="104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a:solidFill>
                    <a:schemeClr val="dk2"/>
                  </a:solidFill>
                </a:rPr>
                <a:t>Within </a:t>
              </a:r>
              <a:r>
                <a:rPr b="1" lang="en-US">
                  <a:solidFill>
                    <a:schemeClr val="dk2"/>
                  </a:solidFill>
                </a:rPr>
                <a:t>20m</a:t>
              </a:r>
              <a:r>
                <a:rPr lang="en-US">
                  <a:solidFill>
                    <a:schemeClr val="dk2"/>
                  </a:solidFill>
                </a:rPr>
                <a:t> precision, whether there is a </a:t>
              </a:r>
              <a:r>
                <a:rPr b="1" lang="en-US">
                  <a:solidFill>
                    <a:schemeClr val="dk2"/>
                  </a:solidFill>
                </a:rPr>
                <a:t>EV station for each gas station location </a:t>
              </a:r>
              <a:r>
                <a:rPr lang="en-US">
                  <a:solidFill>
                    <a:schemeClr val="dk2"/>
                  </a:solidFill>
                </a:rPr>
                <a:t>(whether the location is possible to place EV station)</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b="1" lang="en-US">
                  <a:solidFill>
                    <a:schemeClr val="dk2"/>
                  </a:solidFill>
                </a:rPr>
                <a:t>1 </a:t>
              </a:r>
              <a:r>
                <a:rPr lang="en-US">
                  <a:solidFill>
                    <a:schemeClr val="dk2"/>
                  </a:solidFill>
                </a:rPr>
                <a:t>- there exists a matched EV station</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b="1" lang="en-US">
                  <a:solidFill>
                    <a:schemeClr val="dk2"/>
                  </a:solidFill>
                </a:rPr>
                <a:t>0</a:t>
              </a:r>
              <a:r>
                <a:rPr lang="en-US">
                  <a:solidFill>
                    <a:schemeClr val="dk2"/>
                  </a:solidFill>
                </a:rPr>
                <a:t> - there isn’t a matched EV station</a:t>
              </a:r>
              <a:endParaRPr>
                <a:solidFill>
                  <a:schemeClr val="dk2"/>
                </a:solidFill>
              </a:endParaRPr>
            </a:p>
          </p:txBody>
        </p:sp>
        <p:sp>
          <p:nvSpPr>
            <p:cNvPr id="389" name="Google Shape;389;g17f8824fce1_0_0"/>
            <p:cNvSpPr txBox="1"/>
            <p:nvPr/>
          </p:nvSpPr>
          <p:spPr>
            <a:xfrm>
              <a:off x="793300" y="5178350"/>
              <a:ext cx="1441800" cy="6987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Evaluation Metrics</a:t>
              </a:r>
              <a:endParaRPr b="1" sz="1800">
                <a:solidFill>
                  <a:srgbClr val="FFFFFF"/>
                </a:solidFill>
              </a:endParaRPr>
            </a:p>
          </p:txBody>
        </p:sp>
        <p:sp>
          <p:nvSpPr>
            <p:cNvPr id="390" name="Google Shape;390;g17f8824fce1_0_0"/>
            <p:cNvSpPr txBox="1"/>
            <p:nvPr/>
          </p:nvSpPr>
          <p:spPr>
            <a:xfrm>
              <a:off x="2574201" y="4039750"/>
              <a:ext cx="56997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Clr>
                  <a:schemeClr val="dk2"/>
                </a:buClr>
                <a:buSzPts val="1400"/>
                <a:buChar char="●"/>
              </a:pPr>
              <a:r>
                <a:rPr lang="en-US">
                  <a:solidFill>
                    <a:schemeClr val="dk2"/>
                  </a:solidFill>
                </a:rPr>
                <a:t>2711 gas stations with 57 features</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n-US">
                  <a:solidFill>
                    <a:schemeClr val="dk2"/>
                  </a:solidFill>
                </a:rPr>
                <a:t>Imbalanced target</a:t>
              </a:r>
              <a:endParaRPr>
                <a:solidFill>
                  <a:schemeClr val="dk2"/>
                </a:solidFill>
              </a:endParaRPr>
            </a:p>
            <a:p>
              <a:pPr indent="-317500" lvl="1" marL="914400" rtl="0" algn="l">
                <a:lnSpc>
                  <a:spcPct val="100000"/>
                </a:lnSpc>
                <a:spcBef>
                  <a:spcPts val="0"/>
                </a:spcBef>
                <a:spcAft>
                  <a:spcPts val="0"/>
                </a:spcAft>
                <a:buClr>
                  <a:schemeClr val="dk2"/>
                </a:buClr>
                <a:buSzPts val="1400"/>
                <a:buChar char="○"/>
              </a:pPr>
              <a:r>
                <a:rPr lang="en-US">
                  <a:solidFill>
                    <a:schemeClr val="dk2"/>
                  </a:solidFill>
                </a:rPr>
                <a:t>63% unmatched gas stations (0)</a:t>
              </a:r>
              <a:endParaRPr>
                <a:solidFill>
                  <a:schemeClr val="dk2"/>
                </a:solidFill>
              </a:endParaRPr>
            </a:p>
            <a:p>
              <a:pPr indent="-317500" lvl="1" marL="914400" rtl="0" algn="l">
                <a:lnSpc>
                  <a:spcPct val="100000"/>
                </a:lnSpc>
                <a:spcBef>
                  <a:spcPts val="0"/>
                </a:spcBef>
                <a:spcAft>
                  <a:spcPts val="0"/>
                </a:spcAft>
                <a:buClr>
                  <a:schemeClr val="dk2"/>
                </a:buClr>
                <a:buSzPts val="1400"/>
                <a:buChar char="○"/>
              </a:pPr>
              <a:r>
                <a:rPr lang="en-US">
                  <a:solidFill>
                    <a:schemeClr val="dk2"/>
                  </a:solidFill>
                </a:rPr>
                <a:t>37% matched gas stations (1) </a:t>
              </a:r>
              <a:endParaRPr>
                <a:solidFill>
                  <a:schemeClr val="dk2"/>
                </a:solidFill>
              </a:endParaRPr>
            </a:p>
          </p:txBody>
        </p:sp>
        <p:sp>
          <p:nvSpPr>
            <p:cNvPr id="391" name="Google Shape;391;g17f8824fce1_0_0"/>
            <p:cNvSpPr txBox="1"/>
            <p:nvPr/>
          </p:nvSpPr>
          <p:spPr>
            <a:xfrm>
              <a:off x="793300" y="3475300"/>
              <a:ext cx="1441800" cy="5334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Data </a:t>
              </a:r>
              <a:endParaRPr b="1" sz="1800">
                <a:solidFill>
                  <a:srgbClr val="FFFFFF"/>
                </a:solidFill>
              </a:endParaRPr>
            </a:p>
          </p:txBody>
        </p:sp>
        <p:sp>
          <p:nvSpPr>
            <p:cNvPr id="392" name="Google Shape;392;g17f8824fce1_0_0"/>
            <p:cNvSpPr txBox="1"/>
            <p:nvPr/>
          </p:nvSpPr>
          <p:spPr>
            <a:xfrm>
              <a:off x="2591301" y="3384275"/>
              <a:ext cx="56997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a:solidFill>
                    <a:schemeClr val="dk2"/>
                  </a:solidFill>
                </a:rPr>
                <a:t>Training &amp; validation: all gas stations except ones near I-5 south</a:t>
              </a:r>
              <a:endParaRPr>
                <a:solidFill>
                  <a:schemeClr val="dk2"/>
                </a:solidFill>
              </a:endParaRPr>
            </a:p>
            <a:p>
              <a:pPr indent="0" lvl="0" marL="0" rtl="0" algn="l">
                <a:lnSpc>
                  <a:spcPct val="100000"/>
                </a:lnSpc>
                <a:spcBef>
                  <a:spcPts val="0"/>
                </a:spcBef>
                <a:spcAft>
                  <a:spcPts val="0"/>
                </a:spcAft>
                <a:buNone/>
              </a:pPr>
              <a:r>
                <a:rPr lang="en-US">
                  <a:solidFill>
                    <a:schemeClr val="dk2"/>
                  </a:solidFill>
                </a:rPr>
                <a:t>Testing/deployment: gas stations near I-5 south</a:t>
              </a:r>
              <a:endParaRPr>
                <a:solidFill>
                  <a:schemeClr val="dk2"/>
                </a:solidFill>
              </a:endParaRPr>
            </a:p>
          </p:txBody>
        </p:sp>
        <p:sp>
          <p:nvSpPr>
            <p:cNvPr id="393" name="Google Shape;393;g17f8824fce1_0_0"/>
            <p:cNvSpPr txBox="1"/>
            <p:nvPr/>
          </p:nvSpPr>
          <p:spPr>
            <a:xfrm>
              <a:off x="2636249" y="5115925"/>
              <a:ext cx="56997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a:solidFill>
                    <a:schemeClr val="dk2"/>
                  </a:solidFill>
                </a:rPr>
                <a:t>Recall</a:t>
              </a:r>
              <a:r>
                <a:rPr lang="en-US">
                  <a:solidFill>
                    <a:schemeClr val="dk2"/>
                  </a:solidFill>
                </a:rPr>
                <a:t>: % of predicted matched among all real matched</a:t>
              </a:r>
              <a:endParaRPr>
                <a:solidFill>
                  <a:schemeClr val="dk2"/>
                </a:solidFill>
              </a:endParaRPr>
            </a:p>
            <a:p>
              <a:pPr indent="0" lvl="0" marL="0" rtl="0" algn="l">
                <a:lnSpc>
                  <a:spcPct val="100000"/>
                </a:lnSpc>
                <a:spcBef>
                  <a:spcPts val="0"/>
                </a:spcBef>
                <a:spcAft>
                  <a:spcPts val="0"/>
                </a:spcAft>
                <a:buNone/>
              </a:pPr>
              <a:r>
                <a:rPr b="1" lang="en-US">
                  <a:solidFill>
                    <a:schemeClr val="dk2"/>
                  </a:solidFill>
                </a:rPr>
                <a:t>Average Precision</a:t>
              </a:r>
              <a:r>
                <a:rPr lang="en-US">
                  <a:solidFill>
                    <a:schemeClr val="dk2"/>
                  </a:solidFill>
                </a:rPr>
                <a:t>: averaged accuracy on 1s and 0s</a:t>
              </a:r>
              <a:endParaRPr>
                <a:solidFill>
                  <a:schemeClr val="dk2"/>
                </a:solidFill>
              </a:endParaRPr>
            </a:p>
            <a:p>
              <a:pPr indent="0" lvl="0" marL="0" rtl="0" algn="l">
                <a:lnSpc>
                  <a:spcPct val="100000"/>
                </a:lnSpc>
                <a:spcBef>
                  <a:spcPts val="0"/>
                </a:spcBef>
                <a:spcAft>
                  <a:spcPts val="0"/>
                </a:spcAft>
                <a:buNone/>
              </a:pPr>
              <a:r>
                <a:rPr b="1" lang="en-US">
                  <a:solidFill>
                    <a:schemeClr val="dk2"/>
                  </a:solidFill>
                </a:rPr>
                <a:t>AUROC</a:t>
              </a:r>
              <a:r>
                <a:rPr lang="en-US">
                  <a:solidFill>
                    <a:schemeClr val="dk2"/>
                  </a:solidFill>
                </a:rPr>
                <a:t>: provides an aggregate measure of model performance</a:t>
              </a:r>
              <a:endParaRPr>
                <a:solidFill>
                  <a:schemeClr val="dk2"/>
                </a:solidFill>
              </a:endParaRPr>
            </a:p>
          </p:txBody>
        </p:sp>
      </p:grpSp>
      <p:cxnSp>
        <p:nvCxnSpPr>
          <p:cNvPr id="394" name="Google Shape;394;g17f8824fce1_0_0"/>
          <p:cNvCxnSpPr/>
          <p:nvPr/>
        </p:nvCxnSpPr>
        <p:spPr>
          <a:xfrm>
            <a:off x="898000" y="2362725"/>
            <a:ext cx="102219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7f8824fce1_0_239"/>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100"/>
              <a:buNone/>
            </a:pPr>
            <a:r>
              <a:rPr lang="en-US" sz="2800"/>
              <a:t>Project Recap: g</a:t>
            </a:r>
            <a:r>
              <a:rPr lang="en-US" sz="2800"/>
              <a:t>eneralization</a:t>
            </a:r>
            <a:endParaRPr sz="2800"/>
          </a:p>
        </p:txBody>
      </p:sp>
      <p:sp>
        <p:nvSpPr>
          <p:cNvPr id="401" name="Google Shape;401;g17f8824fce1_0_239"/>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sp>
        <p:nvSpPr>
          <p:cNvPr id="402" name="Google Shape;402;g17f8824fce1_0_239"/>
          <p:cNvSpPr txBox="1"/>
          <p:nvPr/>
        </p:nvSpPr>
        <p:spPr>
          <a:xfrm>
            <a:off x="8179900" y="4279563"/>
            <a:ext cx="3806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11 out of 35 features were selected. Highly correlated and unuseful features are removed.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US">
                <a:solidFill>
                  <a:schemeClr val="dk2"/>
                </a:solidFill>
              </a:rPr>
              <a:t>The </a:t>
            </a:r>
            <a:r>
              <a:rPr b="1" lang="en-US">
                <a:solidFill>
                  <a:schemeClr val="dk2"/>
                </a:solidFill>
              </a:rPr>
              <a:t>number of attractions</a:t>
            </a:r>
            <a:r>
              <a:rPr lang="en-US">
                <a:solidFill>
                  <a:schemeClr val="dk2"/>
                </a:solidFill>
              </a:rPr>
              <a:t> is the most important feature, followed by </a:t>
            </a:r>
            <a:r>
              <a:rPr b="1" lang="en-US">
                <a:solidFill>
                  <a:schemeClr val="dk2"/>
                </a:solidFill>
              </a:rPr>
              <a:t>average daily traffic</a:t>
            </a:r>
            <a:r>
              <a:rPr lang="en-US">
                <a:solidFill>
                  <a:schemeClr val="dk2"/>
                </a:solidFill>
              </a:rPr>
              <a:t> in the area.</a:t>
            </a:r>
            <a:endParaRPr>
              <a:solidFill>
                <a:schemeClr val="dk2"/>
              </a:solidFill>
            </a:endParaRPr>
          </a:p>
        </p:txBody>
      </p:sp>
      <p:sp>
        <p:nvSpPr>
          <p:cNvPr id="403" name="Google Shape;403;g17f8824fce1_0_239"/>
          <p:cNvSpPr txBox="1"/>
          <p:nvPr/>
        </p:nvSpPr>
        <p:spPr>
          <a:xfrm>
            <a:off x="466700" y="965200"/>
            <a:ext cx="7647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The model is trained and validate on census tracts with existed EV stations or labeled as ‘urban’. Best model results after randomized search with cross validation:</a:t>
            </a:r>
            <a:endParaRPr sz="1500">
              <a:solidFill>
                <a:schemeClr val="dk2"/>
              </a:solidFill>
            </a:endParaRPr>
          </a:p>
          <a:p>
            <a:pPr indent="-323850" lvl="0" marL="457200" rtl="0" algn="l">
              <a:spcBef>
                <a:spcPts val="0"/>
              </a:spcBef>
              <a:spcAft>
                <a:spcPts val="0"/>
              </a:spcAft>
              <a:buClr>
                <a:schemeClr val="dk2"/>
              </a:buClr>
              <a:buSzPts val="1500"/>
              <a:buChar char="●"/>
            </a:pPr>
            <a:r>
              <a:rPr lang="en-US" sz="1500">
                <a:solidFill>
                  <a:schemeClr val="dk2"/>
                </a:solidFill>
              </a:rPr>
              <a:t>training MSE:  1.151, validate MSE:  0.941</a:t>
            </a:r>
            <a:endParaRPr sz="1500">
              <a:solidFill>
                <a:schemeClr val="dk2"/>
              </a:solidFill>
            </a:endParaRPr>
          </a:p>
          <a:p>
            <a:pPr indent="-323850" lvl="0" marL="457200" rtl="0" algn="l">
              <a:spcBef>
                <a:spcPts val="0"/>
              </a:spcBef>
              <a:spcAft>
                <a:spcPts val="0"/>
              </a:spcAft>
              <a:buClr>
                <a:schemeClr val="dk2"/>
              </a:buClr>
              <a:buSzPts val="1500"/>
              <a:buChar char="●"/>
            </a:pPr>
            <a:r>
              <a:rPr lang="en-US" sz="1500">
                <a:solidFill>
                  <a:schemeClr val="dk2"/>
                </a:solidFill>
              </a:rPr>
              <a:t>training r-squared:  0.886, validate r-squared:  0.885</a:t>
            </a:r>
            <a:endParaRPr sz="1500">
              <a:solidFill>
                <a:schemeClr val="dk2"/>
              </a:solidFill>
            </a:endParaRPr>
          </a:p>
        </p:txBody>
      </p:sp>
      <p:pic>
        <p:nvPicPr>
          <p:cNvPr id="404" name="Google Shape;404;g17f8824fce1_0_239"/>
          <p:cNvPicPr preferRelativeResize="0"/>
          <p:nvPr/>
        </p:nvPicPr>
        <p:blipFill>
          <a:blip r:embed="rId3">
            <a:alphaModFix/>
          </a:blip>
          <a:stretch>
            <a:fillRect/>
          </a:stretch>
        </p:blipFill>
        <p:spPr>
          <a:xfrm>
            <a:off x="8242889" y="832523"/>
            <a:ext cx="3680735" cy="3447050"/>
          </a:xfrm>
          <a:prstGeom prst="rect">
            <a:avLst/>
          </a:prstGeom>
          <a:noFill/>
          <a:ln>
            <a:noFill/>
          </a:ln>
        </p:spPr>
      </p:pic>
      <p:grpSp>
        <p:nvGrpSpPr>
          <p:cNvPr id="405" name="Google Shape;405;g17f8824fce1_0_239"/>
          <p:cNvGrpSpPr/>
          <p:nvPr/>
        </p:nvGrpSpPr>
        <p:grpSpPr>
          <a:xfrm>
            <a:off x="576925" y="2152391"/>
            <a:ext cx="7427162" cy="4118984"/>
            <a:chOff x="335100" y="2150516"/>
            <a:chExt cx="7427162" cy="4118984"/>
          </a:xfrm>
        </p:grpSpPr>
        <p:pic>
          <p:nvPicPr>
            <p:cNvPr id="406" name="Google Shape;406;g17f8824fce1_0_239"/>
            <p:cNvPicPr preferRelativeResize="0"/>
            <p:nvPr/>
          </p:nvPicPr>
          <p:blipFill>
            <a:blip r:embed="rId4">
              <a:alphaModFix/>
            </a:blip>
            <a:stretch>
              <a:fillRect/>
            </a:stretch>
          </p:blipFill>
          <p:spPr>
            <a:xfrm>
              <a:off x="2128575" y="2150516"/>
              <a:ext cx="5633687" cy="4118984"/>
            </a:xfrm>
            <a:prstGeom prst="rect">
              <a:avLst/>
            </a:prstGeom>
            <a:noFill/>
            <a:ln>
              <a:noFill/>
            </a:ln>
          </p:spPr>
        </p:pic>
        <p:grpSp>
          <p:nvGrpSpPr>
            <p:cNvPr id="407" name="Google Shape;407;g17f8824fce1_0_239"/>
            <p:cNvGrpSpPr/>
            <p:nvPr/>
          </p:nvGrpSpPr>
          <p:grpSpPr>
            <a:xfrm>
              <a:off x="2038775" y="2183001"/>
              <a:ext cx="2348700" cy="3982650"/>
              <a:chOff x="2038775" y="2183001"/>
              <a:chExt cx="2348700" cy="3982650"/>
            </a:xfrm>
          </p:grpSpPr>
          <p:sp>
            <p:nvSpPr>
              <p:cNvPr id="408" name="Google Shape;408;g17f8824fce1_0_239"/>
              <p:cNvSpPr/>
              <p:nvPr/>
            </p:nvSpPr>
            <p:spPr>
              <a:xfrm>
                <a:off x="3293675" y="3965751"/>
                <a:ext cx="1093800" cy="2199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g17f8824fce1_0_239"/>
              <p:cNvCxnSpPr>
                <a:stCxn id="408" idx="2"/>
              </p:cNvCxnSpPr>
              <p:nvPr/>
            </p:nvCxnSpPr>
            <p:spPr>
              <a:xfrm rot="10800000">
                <a:off x="2038775" y="2183001"/>
                <a:ext cx="1254900" cy="2882700"/>
              </a:xfrm>
              <a:prstGeom prst="straightConnector1">
                <a:avLst/>
              </a:prstGeom>
              <a:noFill/>
              <a:ln cap="flat" cmpd="sng" w="28575">
                <a:solidFill>
                  <a:schemeClr val="dk2"/>
                </a:solidFill>
                <a:prstDash val="solid"/>
                <a:round/>
                <a:headEnd len="med" w="med" type="none"/>
                <a:tailEnd len="med" w="med" type="none"/>
              </a:ln>
            </p:spPr>
          </p:cxnSp>
        </p:grpSp>
        <p:pic>
          <p:nvPicPr>
            <p:cNvPr id="410" name="Google Shape;410;g17f8824fce1_0_239"/>
            <p:cNvPicPr preferRelativeResize="0"/>
            <p:nvPr/>
          </p:nvPicPr>
          <p:blipFill>
            <a:blip r:embed="rId5">
              <a:alphaModFix/>
            </a:blip>
            <a:stretch>
              <a:fillRect/>
            </a:stretch>
          </p:blipFill>
          <p:spPr>
            <a:xfrm>
              <a:off x="335100" y="2179250"/>
              <a:ext cx="1671575" cy="4061513"/>
            </a:xfrm>
            <a:prstGeom prst="rect">
              <a:avLst/>
            </a:prstGeom>
            <a:noFill/>
            <a:ln cap="flat" cmpd="sng" w="28575">
              <a:solidFill>
                <a:schemeClr val="dk2"/>
              </a:solidFill>
              <a:prstDash val="solid"/>
              <a:round/>
              <a:headEnd len="sm" w="sm" type="none"/>
              <a:tailEnd len="sm" w="sm" type="none"/>
            </a:ln>
          </p:spPr>
        </p:pic>
      </p:grpSp>
      <p:cxnSp>
        <p:nvCxnSpPr>
          <p:cNvPr id="411" name="Google Shape;411;g17f8824fce1_0_239"/>
          <p:cNvCxnSpPr>
            <a:stCxn id="408" idx="2"/>
          </p:cNvCxnSpPr>
          <p:nvPr/>
        </p:nvCxnSpPr>
        <p:spPr>
          <a:xfrm flipH="1">
            <a:off x="2280600" y="5067576"/>
            <a:ext cx="1254900" cy="12162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grpSp>
        <p:nvGrpSpPr>
          <p:cNvPr id="416" name="Google Shape;416;g19eea075127_0_318"/>
          <p:cNvGrpSpPr/>
          <p:nvPr/>
        </p:nvGrpSpPr>
        <p:grpSpPr>
          <a:xfrm>
            <a:off x="1072450" y="4348988"/>
            <a:ext cx="1991547" cy="1790700"/>
            <a:chOff x="5109950" y="4357525"/>
            <a:chExt cx="1991547" cy="1790700"/>
          </a:xfrm>
        </p:grpSpPr>
        <p:pic>
          <p:nvPicPr>
            <p:cNvPr id="417" name="Google Shape;417;g19eea075127_0_318"/>
            <p:cNvPicPr preferRelativeResize="0"/>
            <p:nvPr/>
          </p:nvPicPr>
          <p:blipFill>
            <a:blip r:embed="rId3">
              <a:alphaModFix/>
            </a:blip>
            <a:stretch>
              <a:fillRect/>
            </a:stretch>
          </p:blipFill>
          <p:spPr>
            <a:xfrm>
              <a:off x="5109950" y="4357525"/>
              <a:ext cx="1991547" cy="1790700"/>
            </a:xfrm>
            <a:prstGeom prst="rect">
              <a:avLst/>
            </a:prstGeom>
            <a:noFill/>
            <a:ln>
              <a:noFill/>
            </a:ln>
          </p:spPr>
        </p:pic>
        <p:sp>
          <p:nvSpPr>
            <p:cNvPr id="418" name="Google Shape;418;g19eea075127_0_318"/>
            <p:cNvSpPr/>
            <p:nvPr/>
          </p:nvSpPr>
          <p:spPr>
            <a:xfrm>
              <a:off x="5379425" y="4373650"/>
              <a:ext cx="1549200" cy="1549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19eea075127_0_318"/>
            <p:cNvSpPr/>
            <p:nvPr/>
          </p:nvSpPr>
          <p:spPr>
            <a:xfrm>
              <a:off x="6108725" y="5103100"/>
              <a:ext cx="90600" cy="9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9eea075127_0_318"/>
            <p:cNvSpPr txBox="1"/>
            <p:nvPr/>
          </p:nvSpPr>
          <p:spPr>
            <a:xfrm>
              <a:off x="5986700" y="5155300"/>
              <a:ext cx="4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10</a:t>
              </a:r>
              <a:endParaRPr b="1">
                <a:solidFill>
                  <a:schemeClr val="dk2"/>
                </a:solidFill>
              </a:endParaRPr>
            </a:p>
          </p:txBody>
        </p:sp>
        <p:sp>
          <p:nvSpPr>
            <p:cNvPr id="421" name="Google Shape;421;g19eea075127_0_318"/>
            <p:cNvSpPr txBox="1"/>
            <p:nvPr/>
          </p:nvSpPr>
          <p:spPr>
            <a:xfrm>
              <a:off x="5799625" y="5260075"/>
              <a:ext cx="4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10</a:t>
              </a:r>
              <a:endParaRPr b="1">
                <a:solidFill>
                  <a:schemeClr val="dk2"/>
                </a:solidFill>
              </a:endParaRPr>
            </a:p>
          </p:txBody>
        </p:sp>
        <p:sp>
          <p:nvSpPr>
            <p:cNvPr id="422" name="Google Shape;422;g19eea075127_0_318"/>
            <p:cNvSpPr/>
            <p:nvPr/>
          </p:nvSpPr>
          <p:spPr>
            <a:xfrm>
              <a:off x="5918225" y="5207725"/>
              <a:ext cx="90600" cy="90300"/>
            </a:xfrm>
            <a:prstGeom prst="ellipse">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19eea075127_0_318"/>
            <p:cNvSpPr/>
            <p:nvPr/>
          </p:nvSpPr>
          <p:spPr>
            <a:xfrm>
              <a:off x="5188925" y="4465900"/>
              <a:ext cx="1549200" cy="1549200"/>
            </a:xfrm>
            <a:prstGeom prst="ellipse">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g19eea075127_0_318"/>
          <p:cNvSpPr/>
          <p:nvPr/>
        </p:nvSpPr>
        <p:spPr>
          <a:xfrm>
            <a:off x="3384550" y="4348988"/>
            <a:ext cx="4091100" cy="1855200"/>
          </a:xfrm>
          <a:prstGeom prst="wedgeRectCallout">
            <a:avLst>
              <a:gd fmla="val -57566" name="adj1"/>
              <a:gd fmla="val -8015"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19eea075127_0_318"/>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Project Recap: o</a:t>
            </a:r>
            <a:r>
              <a:rPr lang="en-US" sz="2800"/>
              <a:t>ptimization model explanation ¹</a:t>
            </a:r>
            <a:endParaRPr sz="2800"/>
          </a:p>
        </p:txBody>
      </p:sp>
      <p:sp>
        <p:nvSpPr>
          <p:cNvPr id="426" name="Google Shape;426;g19eea075127_0_318"/>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sp>
        <p:nvSpPr>
          <p:cNvPr id="427" name="Google Shape;427;g19eea075127_0_318"/>
          <p:cNvSpPr txBox="1"/>
          <p:nvPr/>
        </p:nvSpPr>
        <p:spPr>
          <a:xfrm>
            <a:off x="7697925" y="4256750"/>
            <a:ext cx="3501900" cy="197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US" sz="1200">
                <a:solidFill>
                  <a:schemeClr val="dk2"/>
                </a:solidFill>
              </a:rPr>
              <a:t>2</a:t>
            </a:r>
            <a:r>
              <a:rPr b="1" lang="en-US" sz="1200">
                <a:solidFill>
                  <a:schemeClr val="dk2"/>
                </a:solidFill>
              </a:rPr>
              <a:t>.</a:t>
            </a:r>
            <a:r>
              <a:rPr b="1" i="0" lang="en-US" sz="1200" u="none" cap="none" strike="noStrike">
                <a:solidFill>
                  <a:schemeClr val="dk2"/>
                </a:solidFill>
                <a:latin typeface="Arial"/>
                <a:ea typeface="Arial"/>
                <a:cs typeface="Arial"/>
                <a:sym typeface="Arial"/>
              </a:rPr>
              <a:t> total traffic ratio =  traffic count within 1 miles / # of EV stations within 1 miles </a:t>
            </a:r>
            <a:r>
              <a:rPr b="0" i="0" lang="en-US" sz="1200" u="none" cap="none" strike="noStrike">
                <a:solidFill>
                  <a:schemeClr val="dk2"/>
                </a:solidFill>
                <a:latin typeface="Arial"/>
                <a:ea typeface="Arial"/>
                <a:cs typeface="Arial"/>
                <a:sym typeface="Arial"/>
              </a:rPr>
              <a:t>for each Seattle (busy) area I-5 exits</a:t>
            </a:r>
            <a:endParaRPr b="0" i="0" sz="1200" u="none" cap="none" strike="noStrike">
              <a:solidFill>
                <a:schemeClr val="dk2"/>
              </a:solidFill>
              <a:latin typeface="Arial"/>
              <a:ea typeface="Arial"/>
              <a:cs typeface="Arial"/>
              <a:sym typeface="Arial"/>
            </a:endParaRPr>
          </a:p>
          <a:p>
            <a:pPr indent="-304800" lvl="1" marL="914400" marR="0" rtl="0" algn="l">
              <a:lnSpc>
                <a:spcPct val="100000"/>
              </a:lnSpc>
              <a:spcBef>
                <a:spcPts val="0"/>
              </a:spcBef>
              <a:spcAft>
                <a:spcPts val="0"/>
              </a:spcAft>
              <a:buClr>
                <a:schemeClr val="dk2"/>
              </a:buClr>
              <a:buSzPts val="1200"/>
              <a:buFont typeface="Arial"/>
              <a:buChar char="○"/>
            </a:pPr>
            <a:r>
              <a:rPr b="0" i="0" lang="en-US" sz="1200" u="none" cap="none" strike="noStrike">
                <a:solidFill>
                  <a:schemeClr val="dk2"/>
                </a:solidFill>
                <a:latin typeface="Arial"/>
                <a:ea typeface="Arial"/>
                <a:cs typeface="Arial"/>
                <a:sym typeface="Arial"/>
              </a:rPr>
              <a:t>take the average of each ratio on exits and come to the final ratio</a:t>
            </a:r>
            <a:endParaRPr b="0" i="0" sz="1200" u="none" cap="none" strike="noStrike">
              <a:solidFill>
                <a:schemeClr val="dk2"/>
              </a:solidFill>
              <a:latin typeface="Arial"/>
              <a:ea typeface="Arial"/>
              <a:cs typeface="Arial"/>
              <a:sym typeface="Arial"/>
            </a:endParaRPr>
          </a:p>
          <a:p>
            <a:pPr indent="-304800" lvl="1" marL="914400" marR="0" rtl="0" algn="l">
              <a:lnSpc>
                <a:spcPct val="100000"/>
              </a:lnSpc>
              <a:spcBef>
                <a:spcPts val="0"/>
              </a:spcBef>
              <a:spcAft>
                <a:spcPts val="0"/>
              </a:spcAft>
              <a:buClr>
                <a:schemeClr val="dk2"/>
              </a:buClr>
              <a:buSzPts val="1200"/>
              <a:buFont typeface="Arial"/>
              <a:buChar char="○"/>
            </a:pPr>
            <a:r>
              <a:rPr b="0" i="0" lang="en-US" sz="1200" u="none" cap="none" strike="noStrike">
                <a:solidFill>
                  <a:schemeClr val="dk2"/>
                </a:solidFill>
                <a:latin typeface="Arial"/>
                <a:ea typeface="Arial"/>
                <a:cs typeface="Arial"/>
                <a:sym typeface="Arial"/>
              </a:rPr>
              <a:t>To approximate the EV traffic, we </a:t>
            </a:r>
            <a:r>
              <a:rPr b="1" i="0" lang="en-US" sz="1200" u="none" cap="none" strike="noStrike">
                <a:solidFill>
                  <a:schemeClr val="dk2"/>
                </a:solidFill>
                <a:latin typeface="Arial"/>
                <a:ea typeface="Arial"/>
                <a:cs typeface="Arial"/>
                <a:sym typeface="Arial"/>
              </a:rPr>
              <a:t>multiply the total traffic by 1.</a:t>
            </a:r>
            <a:r>
              <a:rPr b="1" lang="en-US" sz="1200">
                <a:solidFill>
                  <a:schemeClr val="dk2"/>
                </a:solidFill>
              </a:rPr>
              <a:t>6</a:t>
            </a:r>
            <a:r>
              <a:rPr b="1" i="0" lang="en-US" sz="1200" u="none" cap="none" strike="noStrike">
                <a:solidFill>
                  <a:schemeClr val="dk2"/>
                </a:solidFill>
                <a:latin typeface="Arial"/>
                <a:ea typeface="Arial"/>
                <a:cs typeface="Arial"/>
                <a:sym typeface="Arial"/>
              </a:rPr>
              <a:t>%</a:t>
            </a:r>
            <a:endParaRPr b="0" i="0" sz="1200" u="none" cap="none" strike="noStrike">
              <a:solidFill>
                <a:schemeClr val="dk2"/>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200"/>
              <a:buFont typeface="Arial"/>
              <a:buNone/>
            </a:pPr>
            <a:r>
              <a:rPr lang="en-US" sz="1200">
                <a:solidFill>
                  <a:schemeClr val="dk2"/>
                </a:solidFill>
              </a:rPr>
              <a:t>3</a:t>
            </a:r>
            <a:r>
              <a:rPr b="0" i="0" lang="en-US" sz="1200" u="none" cap="none" strike="noStrike">
                <a:solidFill>
                  <a:schemeClr val="dk2"/>
                </a:solidFill>
                <a:latin typeface="Arial"/>
                <a:ea typeface="Arial"/>
                <a:cs typeface="Arial"/>
                <a:sym typeface="Arial"/>
              </a:rPr>
              <a:t>. </a:t>
            </a:r>
            <a:r>
              <a:rPr lang="en-US" sz="1200">
                <a:solidFill>
                  <a:schemeClr val="dk2"/>
                </a:solidFill>
              </a:rPr>
              <a:t>We can only apply this constraint to small models due to Gurobi License limitation</a:t>
            </a:r>
            <a:endParaRPr b="0" i="0" sz="1200" u="none" cap="none" strike="noStrike">
              <a:solidFill>
                <a:schemeClr val="dk2"/>
              </a:solidFill>
              <a:latin typeface="Arial"/>
              <a:ea typeface="Arial"/>
              <a:cs typeface="Arial"/>
              <a:sym typeface="Arial"/>
            </a:endParaRPr>
          </a:p>
        </p:txBody>
      </p:sp>
      <p:grpSp>
        <p:nvGrpSpPr>
          <p:cNvPr id="428" name="Google Shape;428;g19eea075127_0_318"/>
          <p:cNvGrpSpPr/>
          <p:nvPr/>
        </p:nvGrpSpPr>
        <p:grpSpPr>
          <a:xfrm>
            <a:off x="3417763" y="4382338"/>
            <a:ext cx="4022735" cy="1879050"/>
            <a:chOff x="7490413" y="4357525"/>
            <a:chExt cx="4022735" cy="1879050"/>
          </a:xfrm>
        </p:grpSpPr>
        <p:grpSp>
          <p:nvGrpSpPr>
            <p:cNvPr id="429" name="Google Shape;429;g19eea075127_0_318"/>
            <p:cNvGrpSpPr/>
            <p:nvPr/>
          </p:nvGrpSpPr>
          <p:grpSpPr>
            <a:xfrm>
              <a:off x="7490413" y="4357525"/>
              <a:ext cx="4022735" cy="1790700"/>
              <a:chOff x="7649938" y="4357525"/>
              <a:chExt cx="4022735" cy="1790700"/>
            </a:xfrm>
          </p:grpSpPr>
          <p:pic>
            <p:nvPicPr>
              <p:cNvPr id="430" name="Google Shape;430;g19eea075127_0_318"/>
              <p:cNvPicPr preferRelativeResize="0"/>
              <p:nvPr/>
            </p:nvPicPr>
            <p:blipFill>
              <a:blip r:embed="rId3">
                <a:alphaModFix/>
              </a:blip>
              <a:stretch>
                <a:fillRect/>
              </a:stretch>
            </p:blipFill>
            <p:spPr>
              <a:xfrm>
                <a:off x="7649938" y="4357525"/>
                <a:ext cx="1991547" cy="1790700"/>
              </a:xfrm>
              <a:prstGeom prst="rect">
                <a:avLst/>
              </a:prstGeom>
              <a:noFill/>
              <a:ln>
                <a:noFill/>
              </a:ln>
            </p:spPr>
          </p:pic>
          <p:sp>
            <p:nvSpPr>
              <p:cNvPr id="431" name="Google Shape;431;g19eea075127_0_318"/>
              <p:cNvSpPr/>
              <p:nvPr/>
            </p:nvSpPr>
            <p:spPr>
              <a:xfrm>
                <a:off x="7919413" y="4373650"/>
                <a:ext cx="1549200" cy="1549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19eea075127_0_318"/>
              <p:cNvSpPr/>
              <p:nvPr/>
            </p:nvSpPr>
            <p:spPr>
              <a:xfrm>
                <a:off x="8648713" y="5103100"/>
                <a:ext cx="90600" cy="9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9eea075127_0_318"/>
              <p:cNvSpPr txBox="1"/>
              <p:nvPr/>
            </p:nvSpPr>
            <p:spPr>
              <a:xfrm>
                <a:off x="8526688" y="5155300"/>
                <a:ext cx="45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10</a:t>
                </a:r>
                <a:endParaRPr b="1">
                  <a:solidFill>
                    <a:schemeClr val="dk2"/>
                  </a:solidFill>
                </a:endParaRPr>
              </a:p>
            </p:txBody>
          </p:sp>
          <p:sp>
            <p:nvSpPr>
              <p:cNvPr id="434" name="Google Shape;434;g19eea075127_0_318"/>
              <p:cNvSpPr txBox="1"/>
              <p:nvPr/>
            </p:nvSpPr>
            <p:spPr>
              <a:xfrm>
                <a:off x="8967964" y="4975900"/>
                <a:ext cx="48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a:t>
                </a:r>
                <a:endParaRPr b="1" sz="1500">
                  <a:solidFill>
                    <a:schemeClr val="dk2"/>
                  </a:solidFill>
                </a:endParaRPr>
              </a:p>
            </p:txBody>
          </p:sp>
          <p:pic>
            <p:nvPicPr>
              <p:cNvPr id="435" name="Google Shape;435;g19eea075127_0_318"/>
              <p:cNvPicPr preferRelativeResize="0"/>
              <p:nvPr/>
            </p:nvPicPr>
            <p:blipFill>
              <a:blip r:embed="rId3">
                <a:alphaModFix/>
              </a:blip>
              <a:stretch>
                <a:fillRect/>
              </a:stretch>
            </p:blipFill>
            <p:spPr>
              <a:xfrm>
                <a:off x="9681125" y="4357525"/>
                <a:ext cx="1991547" cy="1790700"/>
              </a:xfrm>
              <a:prstGeom prst="rect">
                <a:avLst/>
              </a:prstGeom>
              <a:noFill/>
              <a:ln>
                <a:noFill/>
              </a:ln>
            </p:spPr>
          </p:pic>
          <p:sp>
            <p:nvSpPr>
              <p:cNvPr id="436" name="Google Shape;436;g19eea075127_0_318"/>
              <p:cNvSpPr/>
              <p:nvPr/>
            </p:nvSpPr>
            <p:spPr>
              <a:xfrm>
                <a:off x="9950600" y="4373650"/>
                <a:ext cx="1549200" cy="1549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9eea075127_0_318"/>
              <p:cNvSpPr/>
              <p:nvPr/>
            </p:nvSpPr>
            <p:spPr>
              <a:xfrm>
                <a:off x="10679900" y="5103100"/>
                <a:ext cx="90600" cy="9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19eea075127_0_318"/>
              <p:cNvSpPr txBox="1"/>
              <p:nvPr/>
            </p:nvSpPr>
            <p:spPr>
              <a:xfrm>
                <a:off x="10286550" y="5229313"/>
                <a:ext cx="125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10+10 = 20</a:t>
                </a:r>
                <a:endParaRPr b="1">
                  <a:solidFill>
                    <a:schemeClr val="dk2"/>
                  </a:solidFill>
                </a:endParaRPr>
              </a:p>
            </p:txBody>
          </p:sp>
          <p:sp>
            <p:nvSpPr>
              <p:cNvPr id="439" name="Google Shape;439;g19eea075127_0_318"/>
              <p:cNvSpPr txBox="1"/>
              <p:nvPr/>
            </p:nvSpPr>
            <p:spPr>
              <a:xfrm>
                <a:off x="8343026" y="5045125"/>
                <a:ext cx="48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a:t>
                </a:r>
                <a:endParaRPr b="1" sz="1500">
                  <a:solidFill>
                    <a:schemeClr val="dk2"/>
                  </a:solidFill>
                </a:endParaRPr>
              </a:p>
            </p:txBody>
          </p:sp>
          <p:sp>
            <p:nvSpPr>
              <p:cNvPr id="440" name="Google Shape;440;g19eea075127_0_318"/>
              <p:cNvSpPr txBox="1"/>
              <p:nvPr/>
            </p:nvSpPr>
            <p:spPr>
              <a:xfrm>
                <a:off x="8133501" y="4397425"/>
                <a:ext cx="484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a:t>
                </a:r>
                <a:endParaRPr b="1" sz="1500">
                  <a:solidFill>
                    <a:schemeClr val="dk2"/>
                  </a:solidFill>
                </a:endParaRPr>
              </a:p>
            </p:txBody>
          </p:sp>
          <p:sp>
            <p:nvSpPr>
              <p:cNvPr id="441" name="Google Shape;441;g19eea075127_0_318"/>
              <p:cNvSpPr/>
              <p:nvPr/>
            </p:nvSpPr>
            <p:spPr>
              <a:xfrm>
                <a:off x="10494175" y="5207725"/>
                <a:ext cx="90600" cy="90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g19eea075127_0_318"/>
            <p:cNvSpPr txBox="1"/>
            <p:nvPr/>
          </p:nvSpPr>
          <p:spPr>
            <a:xfrm>
              <a:off x="8104050" y="5836375"/>
              <a:ext cx="100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Old model</a:t>
              </a:r>
              <a:endParaRPr>
                <a:solidFill>
                  <a:schemeClr val="dk2"/>
                </a:solidFill>
              </a:endParaRPr>
            </a:p>
          </p:txBody>
        </p:sp>
        <p:sp>
          <p:nvSpPr>
            <p:cNvPr id="443" name="Google Shape;443;g19eea075127_0_318"/>
            <p:cNvSpPr txBox="1"/>
            <p:nvPr/>
          </p:nvSpPr>
          <p:spPr>
            <a:xfrm>
              <a:off x="10113700" y="5836375"/>
              <a:ext cx="11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New model</a:t>
              </a:r>
              <a:endParaRPr>
                <a:solidFill>
                  <a:schemeClr val="dk2"/>
                </a:solidFill>
              </a:endParaRPr>
            </a:p>
          </p:txBody>
        </p:sp>
      </p:grpSp>
      <p:sp>
        <p:nvSpPr>
          <p:cNvPr id="444" name="Google Shape;444;g19eea075127_0_318"/>
          <p:cNvSpPr txBox="1"/>
          <p:nvPr/>
        </p:nvSpPr>
        <p:spPr>
          <a:xfrm>
            <a:off x="723900" y="4244363"/>
            <a:ext cx="48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2"/>
                </a:solidFill>
              </a:rPr>
              <a:t>1</a:t>
            </a:r>
            <a:r>
              <a:rPr b="1" lang="en-US" sz="1200">
                <a:solidFill>
                  <a:schemeClr val="dk2"/>
                </a:solidFill>
              </a:rPr>
              <a:t>.</a:t>
            </a:r>
            <a:endParaRPr/>
          </a:p>
        </p:txBody>
      </p:sp>
      <p:cxnSp>
        <p:nvCxnSpPr>
          <p:cNvPr id="445" name="Google Shape;445;g19eea075127_0_318"/>
          <p:cNvCxnSpPr>
            <a:endCxn id="431" idx="7"/>
          </p:cNvCxnSpPr>
          <p:nvPr/>
        </p:nvCxnSpPr>
        <p:spPr>
          <a:xfrm flipH="1" rot="10800000">
            <a:off x="4487862" y="4625338"/>
            <a:ext cx="521700" cy="516600"/>
          </a:xfrm>
          <a:prstGeom prst="straightConnector1">
            <a:avLst/>
          </a:prstGeom>
          <a:noFill/>
          <a:ln cap="flat" cmpd="sng" w="28575">
            <a:solidFill>
              <a:schemeClr val="dk2"/>
            </a:solidFill>
            <a:prstDash val="lgDash"/>
            <a:round/>
            <a:headEnd len="med" w="med" type="none"/>
            <a:tailEnd len="med" w="med" type="none"/>
          </a:ln>
        </p:spPr>
      </p:cxnSp>
      <p:sp>
        <p:nvSpPr>
          <p:cNvPr id="446" name="Google Shape;446;g19eea075127_0_318"/>
          <p:cNvSpPr txBox="1"/>
          <p:nvPr/>
        </p:nvSpPr>
        <p:spPr>
          <a:xfrm rot="-2700000">
            <a:off x="4234743" y="4611106"/>
            <a:ext cx="881621" cy="3385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2"/>
                </a:solidFill>
              </a:rPr>
              <a:t>2.5 miles</a:t>
            </a:r>
            <a:endParaRPr b="1" sz="1000">
              <a:solidFill>
                <a:schemeClr val="dk2"/>
              </a:solidFill>
            </a:endParaRPr>
          </a:p>
        </p:txBody>
      </p:sp>
      <p:sp>
        <p:nvSpPr>
          <p:cNvPr id="447" name="Google Shape;447;g19eea075127_0_318"/>
          <p:cNvSpPr txBox="1"/>
          <p:nvPr/>
        </p:nvSpPr>
        <p:spPr>
          <a:xfrm rot="-2700000">
            <a:off x="6277693" y="4611106"/>
            <a:ext cx="881621" cy="33856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2"/>
                </a:solidFill>
              </a:rPr>
              <a:t>5 miles</a:t>
            </a:r>
            <a:endParaRPr b="1" sz="1000">
              <a:solidFill>
                <a:schemeClr val="dk2"/>
              </a:solidFill>
            </a:endParaRPr>
          </a:p>
        </p:txBody>
      </p:sp>
      <p:cxnSp>
        <p:nvCxnSpPr>
          <p:cNvPr id="448" name="Google Shape;448;g19eea075127_0_318"/>
          <p:cNvCxnSpPr/>
          <p:nvPr/>
        </p:nvCxnSpPr>
        <p:spPr>
          <a:xfrm flipH="1" rot="10800000">
            <a:off x="6521462" y="4625338"/>
            <a:ext cx="521700" cy="516600"/>
          </a:xfrm>
          <a:prstGeom prst="straightConnector1">
            <a:avLst/>
          </a:prstGeom>
          <a:noFill/>
          <a:ln cap="flat" cmpd="sng" w="28575">
            <a:solidFill>
              <a:schemeClr val="dk2"/>
            </a:solidFill>
            <a:prstDash val="lgDash"/>
            <a:round/>
            <a:headEnd len="med" w="med" type="none"/>
            <a:tailEnd len="med" w="med" type="none"/>
          </a:ln>
        </p:spPr>
      </p:cxnSp>
      <p:grpSp>
        <p:nvGrpSpPr>
          <p:cNvPr id="449" name="Google Shape;449;g19eea075127_0_318"/>
          <p:cNvGrpSpPr/>
          <p:nvPr/>
        </p:nvGrpSpPr>
        <p:grpSpPr>
          <a:xfrm>
            <a:off x="803450" y="1015272"/>
            <a:ext cx="10709700" cy="3231774"/>
            <a:chOff x="741150" y="1377312"/>
            <a:chExt cx="10709700" cy="3269703"/>
          </a:xfrm>
        </p:grpSpPr>
        <p:sp>
          <p:nvSpPr>
            <p:cNvPr id="450" name="Google Shape;450;g19eea075127_0_318"/>
            <p:cNvSpPr/>
            <p:nvPr/>
          </p:nvSpPr>
          <p:spPr>
            <a:xfrm>
              <a:off x="741150" y="1377315"/>
              <a:ext cx="10709700" cy="3269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19eea075127_0_318"/>
            <p:cNvSpPr txBox="1"/>
            <p:nvPr/>
          </p:nvSpPr>
          <p:spPr>
            <a:xfrm>
              <a:off x="9835875" y="1640438"/>
              <a:ext cx="1448100" cy="26523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Average EV traffic coverage per charger within 1 miles based on current state (</a:t>
              </a:r>
              <a:r>
                <a:rPr b="1" i="0" lang="en-US" sz="1400" u="none" cap="none" strike="noStrike">
                  <a:solidFill>
                    <a:schemeClr val="lt1"/>
                  </a:solidFill>
                  <a:latin typeface="Arial"/>
                  <a:ea typeface="Arial"/>
                  <a:cs typeface="Arial"/>
                  <a:sym typeface="Arial"/>
                </a:rPr>
                <a:t>ratio</a:t>
              </a:r>
              <a:r>
                <a:rPr lang="en-US" sz="1500">
                  <a:solidFill>
                    <a:schemeClr val="lt1"/>
                  </a:solidFill>
                </a:rPr>
                <a:t>²</a:t>
              </a: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0" lvl="0" marL="0" marR="0" rtl="0" algn="ctr">
                <a:lnSpc>
                  <a:spcPct val="115000"/>
                </a:lnSpc>
                <a:spcBef>
                  <a:spcPts val="1000"/>
                </a:spcBef>
                <a:spcAft>
                  <a:spcPts val="0"/>
                </a:spcAft>
                <a:buClr>
                  <a:srgbClr val="000000"/>
                </a:buClr>
                <a:buSzPts val="2500"/>
                <a:buFont typeface="Arial"/>
                <a:buNone/>
              </a:pPr>
              <a:r>
                <a:rPr b="1" i="0" lang="en-US" sz="2700" u="none" cap="none" strike="noStrike">
                  <a:solidFill>
                    <a:srgbClr val="FFFFFF"/>
                  </a:solidFill>
                  <a:latin typeface="Arial"/>
                  <a:ea typeface="Arial"/>
                  <a:cs typeface="Arial"/>
                  <a:sym typeface="Arial"/>
                </a:rPr>
                <a:t>168</a:t>
              </a:r>
              <a:endParaRPr b="1" i="0" sz="2700" u="none" cap="none" strike="noStrike">
                <a:solidFill>
                  <a:srgbClr val="FFFFFF"/>
                </a:solidFill>
                <a:latin typeface="Arial"/>
                <a:ea typeface="Arial"/>
                <a:cs typeface="Arial"/>
                <a:sym typeface="Arial"/>
              </a:endParaRPr>
            </a:p>
          </p:txBody>
        </p:sp>
        <p:sp>
          <p:nvSpPr>
            <p:cNvPr id="452" name="Google Shape;452;g19eea075127_0_318"/>
            <p:cNvSpPr/>
            <p:nvPr/>
          </p:nvSpPr>
          <p:spPr>
            <a:xfrm>
              <a:off x="852850" y="2032213"/>
              <a:ext cx="2208900" cy="4155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Objective function</a:t>
              </a:r>
              <a:endParaRPr b="1" i="0" sz="1600" u="none" cap="none" strike="noStrike">
                <a:solidFill>
                  <a:srgbClr val="FFFFFF"/>
                </a:solidFill>
                <a:latin typeface="Arial"/>
                <a:ea typeface="Arial"/>
                <a:cs typeface="Arial"/>
                <a:sym typeface="Arial"/>
              </a:endParaRPr>
            </a:p>
          </p:txBody>
        </p:sp>
        <p:sp>
          <p:nvSpPr>
            <p:cNvPr id="453" name="Google Shape;453;g19eea075127_0_318"/>
            <p:cNvSpPr/>
            <p:nvPr/>
          </p:nvSpPr>
          <p:spPr>
            <a:xfrm>
              <a:off x="852850" y="2574300"/>
              <a:ext cx="2208900" cy="19857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Constraints </a:t>
              </a:r>
              <a:endParaRPr b="1" i="0" sz="1600" u="none" cap="none" strike="noStrike">
                <a:solidFill>
                  <a:srgbClr val="FFFFFF"/>
                </a:solidFill>
                <a:latin typeface="Arial"/>
                <a:ea typeface="Arial"/>
                <a:cs typeface="Arial"/>
                <a:sym typeface="Arial"/>
              </a:endParaRPr>
            </a:p>
          </p:txBody>
        </p:sp>
        <p:sp>
          <p:nvSpPr>
            <p:cNvPr id="454" name="Google Shape;454;g19eea075127_0_318"/>
            <p:cNvSpPr txBox="1"/>
            <p:nvPr/>
          </p:nvSpPr>
          <p:spPr>
            <a:xfrm>
              <a:off x="3277575" y="2487145"/>
              <a:ext cx="6558300" cy="205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38D"/>
                  </a:solidFill>
                  <a:latin typeface="Arial"/>
                  <a:ea typeface="Arial"/>
                  <a:cs typeface="Arial"/>
                  <a:sym typeface="Arial"/>
                </a:rPr>
                <a:t>Fixed constraints:</a:t>
              </a:r>
              <a:endParaRPr b="0" i="0" sz="1500" u="none" cap="none" strike="noStrike">
                <a:solidFill>
                  <a:srgbClr val="00338D"/>
                </a:solidFill>
                <a:latin typeface="Arial"/>
                <a:ea typeface="Arial"/>
                <a:cs typeface="Arial"/>
                <a:sym typeface="Arial"/>
              </a:endParaRPr>
            </a:p>
            <a:p>
              <a:pPr indent="-209550" lvl="0" marL="285750" rtl="0" algn="l">
                <a:spcBef>
                  <a:spcPts val="0"/>
                </a:spcBef>
                <a:spcAft>
                  <a:spcPts val="0"/>
                </a:spcAft>
                <a:buClr>
                  <a:srgbClr val="00338D"/>
                </a:buClr>
                <a:buSzPts val="1500"/>
                <a:buChar char="●"/>
              </a:pPr>
              <a:r>
                <a:rPr lang="en-US" sz="1500">
                  <a:solidFill>
                    <a:schemeClr val="dk2"/>
                  </a:solidFill>
                </a:rPr>
                <a:t>Driving distance to highway exit &lt; </a:t>
              </a:r>
              <a:r>
                <a:rPr b="1" lang="en-US" sz="1500">
                  <a:solidFill>
                    <a:schemeClr val="dk2"/>
                  </a:solidFill>
                </a:rPr>
                <a:t>10 miles</a:t>
              </a:r>
              <a:endParaRPr sz="1500" strike="sngStrike">
                <a:solidFill>
                  <a:schemeClr val="dk2"/>
                </a:solidFill>
              </a:endParaRPr>
            </a:p>
            <a:p>
              <a:pPr indent="0" lvl="0" marL="0" rtl="0" algn="l">
                <a:spcBef>
                  <a:spcPts val="0"/>
                </a:spcBef>
                <a:spcAft>
                  <a:spcPts val="0"/>
                </a:spcAft>
                <a:buNone/>
              </a:pPr>
              <a:r>
                <a:rPr b="0" i="0" lang="en-US" sz="1500" u="none" cap="none" strike="noStrike">
                  <a:solidFill>
                    <a:srgbClr val="00338D"/>
                  </a:solidFill>
                  <a:latin typeface="Arial"/>
                  <a:ea typeface="Arial"/>
                  <a:cs typeface="Arial"/>
                  <a:sym typeface="Arial"/>
                </a:rPr>
                <a:t>Constraints varied by variables:</a:t>
              </a:r>
              <a:endParaRPr b="0" i="0" sz="1500" u="none" cap="none" strike="noStrike">
                <a:solidFill>
                  <a:srgbClr val="00338D"/>
                </a:solidFill>
                <a:latin typeface="Arial"/>
                <a:ea typeface="Arial"/>
                <a:cs typeface="Arial"/>
                <a:sym typeface="Arial"/>
              </a:endParaRPr>
            </a:p>
            <a:p>
              <a:pPr indent="-209550" lvl="0" marL="285750" marR="0" rtl="0" algn="l">
                <a:lnSpc>
                  <a:spcPct val="100000"/>
                </a:lnSpc>
                <a:spcBef>
                  <a:spcPts val="0"/>
                </a:spcBef>
                <a:spcAft>
                  <a:spcPts val="0"/>
                </a:spcAft>
                <a:buClr>
                  <a:srgbClr val="00338D"/>
                </a:buClr>
                <a:buSzPts val="1500"/>
                <a:buChar char="●"/>
              </a:pPr>
              <a:r>
                <a:rPr i="0" lang="en-US" sz="1500" u="none" cap="none" strike="noStrike">
                  <a:solidFill>
                    <a:srgbClr val="00338D"/>
                  </a:solidFill>
                </a:rPr>
                <a:t>All traffic demand satisfied: </a:t>
              </a:r>
              <a:endParaRPr i="0" sz="1500" u="none" cap="none" strike="noStrike">
                <a:solidFill>
                  <a:srgbClr val="00338D"/>
                </a:solidFill>
              </a:endParaRPr>
            </a:p>
            <a:p>
              <a:pPr indent="0" lvl="0" marL="285750" marR="0" rtl="0" algn="l">
                <a:lnSpc>
                  <a:spcPct val="100000"/>
                </a:lnSpc>
                <a:spcBef>
                  <a:spcPts val="0"/>
                </a:spcBef>
                <a:spcAft>
                  <a:spcPts val="0"/>
                </a:spcAft>
                <a:buClr>
                  <a:srgbClr val="000000"/>
                </a:buClr>
                <a:buSzPts val="1500"/>
                <a:buFont typeface="Arial"/>
                <a:buNone/>
              </a:pPr>
              <a:r>
                <a:rPr b="0" i="0" lang="en-US" sz="1500" u="none" cap="none" strike="noStrike">
                  <a:solidFill>
                    <a:srgbClr val="00338D"/>
                  </a:solidFill>
                  <a:latin typeface="Arial"/>
                  <a:ea typeface="Arial"/>
                  <a:cs typeface="Arial"/>
                  <a:sym typeface="Arial"/>
                </a:rPr>
                <a:t>(</a:t>
              </a:r>
              <a:r>
                <a:rPr lang="en-US" sz="1500">
                  <a:solidFill>
                    <a:schemeClr val="dk2"/>
                  </a:solidFill>
                </a:rPr>
                <a:t>Proposed</a:t>
              </a:r>
              <a:r>
                <a:rPr b="0" i="0" lang="en-US" sz="1500" u="none" cap="none" strike="noStrike">
                  <a:solidFill>
                    <a:schemeClr val="dk2"/>
                  </a:solidFill>
                  <a:latin typeface="Arial"/>
                  <a:ea typeface="Arial"/>
                  <a:cs typeface="Arial"/>
                  <a:sym typeface="Arial"/>
                </a:rPr>
                <a:t> EV charger cnt at this location + </a:t>
              </a:r>
              <a:r>
                <a:rPr lang="en-US" sz="1500">
                  <a:solidFill>
                    <a:schemeClr val="dk2"/>
                  </a:solidFill>
                </a:rPr>
                <a:t>e</a:t>
              </a:r>
              <a:r>
                <a:rPr b="0" i="0" lang="en-US" sz="1500" u="none" cap="none" strike="noStrike">
                  <a:solidFill>
                    <a:schemeClr val="dk2"/>
                  </a:solidFill>
                  <a:latin typeface="Arial"/>
                  <a:ea typeface="Arial"/>
                  <a:cs typeface="Arial"/>
                  <a:sym typeface="Arial"/>
                </a:rPr>
                <a:t>xisting EV charger</a:t>
              </a:r>
              <a:r>
                <a:rPr lang="en-US" sz="1500">
                  <a:solidFill>
                    <a:schemeClr val="dk2"/>
                  </a:solidFill>
                </a:rPr>
                <a:t> cnt</a:t>
              </a:r>
              <a:r>
                <a:rPr b="0" i="0" lang="en-US" sz="1500" u="none" cap="none" strike="noStrike">
                  <a:solidFill>
                    <a:schemeClr val="dk2"/>
                  </a:solidFill>
                  <a:latin typeface="Arial"/>
                  <a:ea typeface="Arial"/>
                  <a:cs typeface="Arial"/>
                  <a:sym typeface="Arial"/>
                </a:rPr>
                <a:t> within 5 miles +</a:t>
              </a:r>
              <a:r>
                <a:rPr b="1" i="0" lang="en-US" sz="1500" u="none" cap="none" strike="noStrike">
                  <a:solidFill>
                    <a:schemeClr val="dk2"/>
                  </a:solidFill>
                </a:rPr>
                <a:t>  p</a:t>
              </a:r>
              <a:r>
                <a:rPr b="1" lang="en-US" sz="1500">
                  <a:solidFill>
                    <a:schemeClr val="dk2"/>
                  </a:solidFill>
                </a:rPr>
                <a:t>roposed EV charger cnt within 5 miles</a:t>
              </a:r>
              <a:r>
                <a:rPr b="0" i="0" lang="en-US" sz="1500" u="none" cap="none" strike="noStrike">
                  <a:solidFill>
                    <a:schemeClr val="dk2"/>
                  </a:solidFill>
                  <a:latin typeface="Arial"/>
                  <a:ea typeface="Arial"/>
                  <a:cs typeface="Arial"/>
                  <a:sym typeface="Arial"/>
                </a:rPr>
                <a:t>) * ratio</a:t>
              </a:r>
              <a:r>
                <a:rPr lang="en-US" sz="1500">
                  <a:solidFill>
                    <a:schemeClr val="dk2"/>
                  </a:solidFill>
                </a:rPr>
                <a:t>²</a:t>
              </a:r>
              <a:r>
                <a:rPr b="0" i="0" lang="en-US" sz="1500" u="none" cap="none" strike="noStrike">
                  <a:solidFill>
                    <a:schemeClr val="dk2"/>
                  </a:solidFill>
                  <a:latin typeface="Arial"/>
                  <a:ea typeface="Arial"/>
                  <a:cs typeface="Arial"/>
                  <a:sym typeface="Arial"/>
                </a:rPr>
                <a:t> &gt;= EV traffic cnt</a:t>
              </a:r>
              <a:endParaRPr b="0" i="0" sz="1500" u="none" cap="none" strike="noStrike">
                <a:solidFill>
                  <a:schemeClr val="dk2"/>
                </a:solidFill>
                <a:latin typeface="Arial"/>
                <a:ea typeface="Arial"/>
                <a:cs typeface="Arial"/>
                <a:sym typeface="Arial"/>
              </a:endParaRPr>
            </a:p>
            <a:p>
              <a:pPr indent="-209550" lvl="0" marL="285750" rtl="0" algn="l">
                <a:spcBef>
                  <a:spcPts val="0"/>
                </a:spcBef>
                <a:spcAft>
                  <a:spcPts val="0"/>
                </a:spcAft>
                <a:buClr>
                  <a:schemeClr val="dk2"/>
                </a:buClr>
                <a:buSzPts val="1500"/>
                <a:buChar char="●"/>
              </a:pPr>
              <a:r>
                <a:rPr lang="en-US" sz="1500">
                  <a:solidFill>
                    <a:schemeClr val="dk2"/>
                  </a:solidFill>
                </a:rPr>
                <a:t>Proposed EV charger cnt at this location &lt; 10 ³</a:t>
              </a:r>
              <a:endParaRPr sz="1500">
                <a:solidFill>
                  <a:schemeClr val="dk2"/>
                </a:solidFill>
              </a:endParaRPr>
            </a:p>
          </p:txBody>
        </p:sp>
        <p:sp>
          <p:nvSpPr>
            <p:cNvPr id="455" name="Google Shape;455;g19eea075127_0_318"/>
            <p:cNvSpPr/>
            <p:nvPr/>
          </p:nvSpPr>
          <p:spPr>
            <a:xfrm>
              <a:off x="852850" y="1490098"/>
              <a:ext cx="2208900" cy="4155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Variable</a:t>
              </a:r>
              <a:endParaRPr b="1" i="0" sz="1600" u="none" cap="none" strike="noStrike">
                <a:solidFill>
                  <a:srgbClr val="FFFFFF"/>
                </a:solidFill>
                <a:latin typeface="Arial"/>
                <a:ea typeface="Arial"/>
                <a:cs typeface="Arial"/>
                <a:sym typeface="Arial"/>
              </a:endParaRPr>
            </a:p>
          </p:txBody>
        </p:sp>
        <p:sp>
          <p:nvSpPr>
            <p:cNvPr id="456" name="Google Shape;456;g19eea075127_0_318"/>
            <p:cNvSpPr txBox="1"/>
            <p:nvPr/>
          </p:nvSpPr>
          <p:spPr>
            <a:xfrm>
              <a:off x="3277575" y="1377312"/>
              <a:ext cx="7247700" cy="62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500"/>
                <a:buFont typeface="Arial"/>
                <a:buNone/>
              </a:pPr>
              <a:r>
                <a:rPr b="1" i="0" lang="en-US" sz="1500" u="none" cap="none" strike="noStrike">
                  <a:solidFill>
                    <a:schemeClr val="dk2"/>
                  </a:solidFill>
                  <a:latin typeface="Arial"/>
                  <a:ea typeface="Arial"/>
                  <a:cs typeface="Arial"/>
                  <a:sym typeface="Arial"/>
                </a:rPr>
                <a:t>Each gas station location</a:t>
              </a:r>
              <a:endParaRPr b="1"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500"/>
                <a:buFont typeface="Arial"/>
                <a:buNone/>
              </a:pPr>
              <a:r>
                <a:rPr b="0" i="0" lang="en-US" sz="1300" u="none" cap="none" strike="noStrike">
                  <a:solidFill>
                    <a:schemeClr val="dk2"/>
                  </a:solidFill>
                  <a:latin typeface="Arial"/>
                  <a:ea typeface="Arial"/>
                  <a:cs typeface="Arial"/>
                  <a:sym typeface="Arial"/>
                </a:rPr>
                <a:t>(output will be charger numbers in each location)</a:t>
              </a:r>
              <a:endParaRPr b="0" i="0" sz="1300" u="none" cap="none" strike="noStrike">
                <a:solidFill>
                  <a:schemeClr val="dk2"/>
                </a:solidFill>
                <a:latin typeface="Arial"/>
                <a:ea typeface="Arial"/>
                <a:cs typeface="Arial"/>
                <a:sym typeface="Arial"/>
              </a:endParaRPr>
            </a:p>
          </p:txBody>
        </p:sp>
      </p:grpSp>
      <p:sp>
        <p:nvSpPr>
          <p:cNvPr id="457" name="Google Shape;457;g19eea075127_0_318"/>
          <p:cNvSpPr txBox="1"/>
          <p:nvPr/>
        </p:nvSpPr>
        <p:spPr>
          <a:xfrm>
            <a:off x="3384550" y="1551488"/>
            <a:ext cx="72477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2"/>
                </a:solidFill>
                <a:latin typeface="Arial"/>
                <a:ea typeface="Arial"/>
                <a:cs typeface="Arial"/>
                <a:sym typeface="Arial"/>
              </a:rPr>
              <a:t>Version 1 -</a:t>
            </a:r>
            <a:r>
              <a:rPr b="1" i="0" lang="en-US" sz="1500" u="none" cap="none" strike="noStrike">
                <a:solidFill>
                  <a:schemeClr val="dk2"/>
                </a:solidFill>
                <a:latin typeface="Arial"/>
                <a:ea typeface="Arial"/>
                <a:cs typeface="Arial"/>
                <a:sym typeface="Arial"/>
              </a:rPr>
              <a:t> Minimize proposed EV charger cnt in all stations</a:t>
            </a:r>
            <a:endParaRPr b="1" i="0" sz="15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dk2"/>
                </a:solidFill>
                <a:latin typeface="Arial"/>
                <a:ea typeface="Arial"/>
                <a:cs typeface="Arial"/>
                <a:sym typeface="Arial"/>
              </a:rPr>
              <a:t>Version 2 - </a:t>
            </a:r>
            <a:r>
              <a:rPr b="1" i="0" lang="en-US" sz="1500" u="none" cap="none" strike="noStrike">
                <a:solidFill>
                  <a:schemeClr val="dk2"/>
                </a:solidFill>
                <a:latin typeface="Arial"/>
                <a:ea typeface="Arial"/>
                <a:cs typeface="Arial"/>
                <a:sym typeface="Arial"/>
              </a:rPr>
              <a:t>Minimize total distance to nearest exists from all stations</a:t>
            </a:r>
            <a:endParaRPr b="1" i="0" sz="1500" u="none" cap="none" strike="noStrike">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17f8824fce1_0_632"/>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Project Recap</a:t>
            </a:r>
            <a:r>
              <a:rPr lang="en-US" sz="2800"/>
              <a:t>: future EV% projection</a:t>
            </a:r>
            <a:endParaRPr sz="2800"/>
          </a:p>
        </p:txBody>
      </p:sp>
      <p:sp>
        <p:nvSpPr>
          <p:cNvPr id="463" name="Google Shape;463;g17f8824fce1_0_632"/>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sp>
        <p:nvSpPr>
          <p:cNvPr id="464" name="Google Shape;464;g17f8824fce1_0_632"/>
          <p:cNvSpPr txBox="1"/>
          <p:nvPr>
            <p:ph idx="1" type="body"/>
          </p:nvPr>
        </p:nvSpPr>
        <p:spPr>
          <a:xfrm>
            <a:off x="723900" y="1237850"/>
            <a:ext cx="9255300" cy="125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The projected percentage of EVs, from 2022 to 2030, is quadratic-interpolated from registered vehicles in WA state, from 2016 to 2021.</a:t>
            </a:r>
            <a:endParaRPr/>
          </a:p>
          <a:p>
            <a:pPr indent="-342900" lvl="0" marL="457200" rtl="0" algn="l">
              <a:spcBef>
                <a:spcPts val="0"/>
              </a:spcBef>
              <a:spcAft>
                <a:spcPts val="0"/>
              </a:spcAft>
              <a:buSzPts val="1800"/>
              <a:buChar char="-"/>
            </a:pPr>
            <a:r>
              <a:rPr lang="en-US"/>
              <a:t>Includes EV and plug-in hybrid vehicles</a:t>
            </a:r>
            <a:endParaRPr/>
          </a:p>
        </p:txBody>
      </p:sp>
      <p:sp>
        <p:nvSpPr>
          <p:cNvPr id="465" name="Google Shape;465;g17f8824fce1_0_632"/>
          <p:cNvSpPr txBox="1"/>
          <p:nvPr>
            <p:ph idx="1" type="body"/>
          </p:nvPr>
        </p:nvSpPr>
        <p:spPr>
          <a:xfrm>
            <a:off x="744250" y="5574825"/>
            <a:ext cx="8856300" cy="29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t>Data Source: (Alternative Fuels Data Center) </a:t>
            </a:r>
            <a:r>
              <a:rPr lang="en-US" sz="1200" u="sng">
                <a:solidFill>
                  <a:schemeClr val="hlink"/>
                </a:solidFill>
                <a:hlinkClick r:id="rId3"/>
              </a:rPr>
              <a:t>https://afdc.energy.gov/transatlas/#/?state=WA&amp;view=vehicle_count&amp;fuel=ELEC</a:t>
            </a:r>
            <a:r>
              <a:rPr lang="en-US" sz="1200"/>
              <a:t> </a:t>
            </a:r>
            <a:endParaRPr sz="1200"/>
          </a:p>
        </p:txBody>
      </p:sp>
      <p:graphicFrame>
        <p:nvGraphicFramePr>
          <p:cNvPr id="466" name="Google Shape;466;g17f8824fce1_0_632"/>
          <p:cNvGraphicFramePr/>
          <p:nvPr/>
        </p:nvGraphicFramePr>
        <p:xfrm>
          <a:off x="10215475" y="1012900"/>
          <a:ext cx="3000000" cy="3000000"/>
        </p:xfrm>
        <a:graphic>
          <a:graphicData uri="http://schemas.openxmlformats.org/drawingml/2006/table">
            <a:tbl>
              <a:tblPr>
                <a:noFill/>
                <a:tableStyleId>{BC3903D4-AAEF-439A-AE4B-46F01D31FA50}</a:tableStyleId>
              </a:tblPr>
              <a:tblGrid>
                <a:gridCol w="819150"/>
                <a:gridCol w="828675"/>
              </a:tblGrid>
              <a:tr h="269150">
                <a:tc>
                  <a:txBody>
                    <a:bodyPr/>
                    <a:lstStyle/>
                    <a:p>
                      <a:pPr indent="0" lvl="0" marL="0" rtl="0" algn="ctr">
                        <a:lnSpc>
                          <a:spcPct val="100000"/>
                        </a:lnSpc>
                        <a:spcBef>
                          <a:spcPts val="0"/>
                        </a:spcBef>
                        <a:spcAft>
                          <a:spcPts val="0"/>
                        </a:spcAft>
                        <a:buNone/>
                      </a:pPr>
                      <a:r>
                        <a:rPr b="1" lang="en-US" sz="1200">
                          <a:solidFill>
                            <a:schemeClr val="lt1"/>
                          </a:solidFill>
                        </a:rPr>
                        <a:t>Year</a:t>
                      </a:r>
                      <a:endParaRPr b="1" sz="1200">
                        <a:solidFill>
                          <a:schemeClr val="lt1"/>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c>
                  <a:txBody>
                    <a:bodyPr/>
                    <a:lstStyle/>
                    <a:p>
                      <a:pPr indent="0" lvl="0" marL="0" rtl="0" algn="ctr">
                        <a:lnSpc>
                          <a:spcPct val="100000"/>
                        </a:lnSpc>
                        <a:spcBef>
                          <a:spcPts val="0"/>
                        </a:spcBef>
                        <a:spcAft>
                          <a:spcPts val="0"/>
                        </a:spcAft>
                        <a:buNone/>
                      </a:pPr>
                      <a:r>
                        <a:rPr b="1" lang="en-US" sz="1200">
                          <a:solidFill>
                            <a:schemeClr val="lt1"/>
                          </a:solidFill>
                        </a:rPr>
                        <a:t>EV Pct.</a:t>
                      </a:r>
                      <a:endParaRPr b="1" sz="1200">
                        <a:solidFill>
                          <a:schemeClr val="lt1"/>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dk2"/>
                    </a:solidFill>
                  </a:tcPr>
                </a:tc>
              </a:tr>
              <a:tr h="296425">
                <a:tc>
                  <a:txBody>
                    <a:bodyPr/>
                    <a:lstStyle/>
                    <a:p>
                      <a:pPr indent="0" lvl="0" marL="0" rtl="0" algn="ctr">
                        <a:lnSpc>
                          <a:spcPct val="100000"/>
                        </a:lnSpc>
                        <a:spcBef>
                          <a:spcPts val="0"/>
                        </a:spcBef>
                        <a:spcAft>
                          <a:spcPts val="0"/>
                        </a:spcAft>
                        <a:buNone/>
                      </a:pPr>
                      <a:r>
                        <a:rPr lang="en-US" sz="1200"/>
                        <a:t>2016</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0.35%</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t>2017</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0.48%</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t>2018</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0.67%</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t>2019</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0.86%</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t>2020</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1.02%</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t>2021</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t>1.33%</a:t>
                      </a:r>
                      <a:endParaRPr sz="1200"/>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b="1" lang="en-US">
                          <a:solidFill>
                            <a:schemeClr val="dk2"/>
                          </a:solidFill>
                        </a:rPr>
                        <a:t>2022</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US">
                          <a:solidFill>
                            <a:schemeClr val="dk2"/>
                          </a:solidFill>
                        </a:rPr>
                        <a:t>1.59%</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2023</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1.90%</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2024</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2.24%</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2025</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2.60%</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b="1" lang="en-US">
                          <a:solidFill>
                            <a:schemeClr val="dk2"/>
                          </a:solidFill>
                        </a:rPr>
                        <a:t>2026</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US">
                          <a:solidFill>
                            <a:schemeClr val="dk2"/>
                          </a:solidFill>
                        </a:rPr>
                        <a:t>3.00%</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2027</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3.42%</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2028</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3.87%</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lang="en-US" sz="1200">
                          <a:solidFill>
                            <a:schemeClr val="dk2"/>
                          </a:solidFill>
                        </a:rPr>
                        <a:t>2029</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US" sz="1200">
                          <a:solidFill>
                            <a:schemeClr val="dk2"/>
                          </a:solidFill>
                        </a:rPr>
                        <a:t>4.35%</a:t>
                      </a:r>
                      <a:endParaRPr sz="1200">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425">
                <a:tc>
                  <a:txBody>
                    <a:bodyPr/>
                    <a:lstStyle/>
                    <a:p>
                      <a:pPr indent="0" lvl="0" marL="0" rtl="0" algn="ctr">
                        <a:lnSpc>
                          <a:spcPct val="100000"/>
                        </a:lnSpc>
                        <a:spcBef>
                          <a:spcPts val="0"/>
                        </a:spcBef>
                        <a:spcAft>
                          <a:spcPts val="0"/>
                        </a:spcAft>
                        <a:buNone/>
                      </a:pPr>
                      <a:r>
                        <a:rPr b="1" lang="en-US">
                          <a:solidFill>
                            <a:schemeClr val="dk2"/>
                          </a:solidFill>
                        </a:rPr>
                        <a:t>2030</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US">
                          <a:solidFill>
                            <a:schemeClr val="dk2"/>
                          </a:solidFill>
                        </a:rPr>
                        <a:t>4.86%</a:t>
                      </a:r>
                      <a:endParaRPr b="1">
                        <a:solidFill>
                          <a:schemeClr val="dk2"/>
                        </a:solidFill>
                      </a:endParaRPr>
                    </a:p>
                  </a:txBody>
                  <a:tcPr marT="9525" marB="91425"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67" name="Google Shape;467;g17f8824fce1_0_632"/>
          <p:cNvSpPr txBox="1"/>
          <p:nvPr>
            <p:ph idx="1" type="body"/>
          </p:nvPr>
        </p:nvSpPr>
        <p:spPr>
          <a:xfrm>
            <a:off x="6281950" y="5183901"/>
            <a:ext cx="3467700" cy="29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t>5% Error bars are added</a:t>
            </a:r>
            <a:endParaRPr sz="1200"/>
          </a:p>
        </p:txBody>
      </p:sp>
      <p:pic>
        <p:nvPicPr>
          <p:cNvPr id="468" name="Google Shape;468;g17f8824fce1_0_632"/>
          <p:cNvPicPr preferRelativeResize="0"/>
          <p:nvPr/>
        </p:nvPicPr>
        <p:blipFill>
          <a:blip r:embed="rId4">
            <a:alphaModFix/>
          </a:blip>
          <a:stretch>
            <a:fillRect/>
          </a:stretch>
        </p:blipFill>
        <p:spPr>
          <a:xfrm>
            <a:off x="4502073" y="2267576"/>
            <a:ext cx="5553325" cy="2763925"/>
          </a:xfrm>
          <a:prstGeom prst="rect">
            <a:avLst/>
          </a:prstGeom>
          <a:noFill/>
          <a:ln>
            <a:noFill/>
          </a:ln>
        </p:spPr>
      </p:pic>
      <p:pic>
        <p:nvPicPr>
          <p:cNvPr id="469" name="Google Shape;469;g17f8824fce1_0_632"/>
          <p:cNvPicPr preferRelativeResize="0"/>
          <p:nvPr/>
        </p:nvPicPr>
        <p:blipFill>
          <a:blip r:embed="rId5">
            <a:alphaModFix/>
          </a:blip>
          <a:stretch>
            <a:fillRect/>
          </a:stretch>
        </p:blipFill>
        <p:spPr>
          <a:xfrm>
            <a:off x="656800" y="2263150"/>
            <a:ext cx="3845264" cy="27727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8fe975d1b0_0_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sp>
        <p:nvSpPr>
          <p:cNvPr id="475" name="Google Shape;475;g18fe975d1b0_0_0"/>
          <p:cNvSpPr txBox="1"/>
          <p:nvPr/>
        </p:nvSpPr>
        <p:spPr>
          <a:xfrm>
            <a:off x="8803125" y="390700"/>
            <a:ext cx="35772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476" name="Google Shape;476;g18fe975d1b0_0_0"/>
          <p:cNvSpPr txBox="1"/>
          <p:nvPr/>
        </p:nvSpPr>
        <p:spPr>
          <a:xfrm>
            <a:off x="995375" y="5709175"/>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477" name="Google Shape;477;g18fe975d1b0_0_0"/>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Project Recap</a:t>
            </a:r>
            <a:r>
              <a:rPr lang="en-US" sz="2800"/>
              <a:t> - current demand scenario (2022)</a:t>
            </a:r>
            <a:endParaRPr sz="2800"/>
          </a:p>
        </p:txBody>
      </p:sp>
      <p:pic>
        <p:nvPicPr>
          <p:cNvPr id="478" name="Google Shape;478;g18fe975d1b0_0_0"/>
          <p:cNvPicPr preferRelativeResize="0"/>
          <p:nvPr/>
        </p:nvPicPr>
        <p:blipFill rotWithShape="1">
          <a:blip r:embed="rId3">
            <a:alphaModFix/>
          </a:blip>
          <a:srcRect b="0" l="0" r="0" t="0"/>
          <a:stretch/>
        </p:blipFill>
        <p:spPr>
          <a:xfrm>
            <a:off x="3303850" y="1024112"/>
            <a:ext cx="2437625" cy="5177674"/>
          </a:xfrm>
          <a:prstGeom prst="rect">
            <a:avLst/>
          </a:prstGeom>
          <a:noFill/>
          <a:ln>
            <a:noFill/>
          </a:ln>
        </p:spPr>
      </p:pic>
      <p:pic>
        <p:nvPicPr>
          <p:cNvPr id="479" name="Google Shape;479;g18fe975d1b0_0_0"/>
          <p:cNvPicPr preferRelativeResize="0"/>
          <p:nvPr/>
        </p:nvPicPr>
        <p:blipFill rotWithShape="1">
          <a:blip r:embed="rId4">
            <a:alphaModFix/>
          </a:blip>
          <a:srcRect b="0" l="0" r="0" t="0"/>
          <a:stretch/>
        </p:blipFill>
        <p:spPr>
          <a:xfrm>
            <a:off x="8453475" y="1009125"/>
            <a:ext cx="2407200" cy="5141414"/>
          </a:xfrm>
          <a:prstGeom prst="rect">
            <a:avLst/>
          </a:prstGeom>
          <a:noFill/>
          <a:ln>
            <a:noFill/>
          </a:ln>
        </p:spPr>
      </p:pic>
      <p:sp>
        <p:nvSpPr>
          <p:cNvPr id="480" name="Google Shape;480;g18fe975d1b0_0_0"/>
          <p:cNvSpPr/>
          <p:nvPr/>
        </p:nvSpPr>
        <p:spPr>
          <a:xfrm>
            <a:off x="3844325" y="15764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18fe975d1b0_0_0"/>
          <p:cNvSpPr/>
          <p:nvPr/>
        </p:nvSpPr>
        <p:spPr>
          <a:xfrm>
            <a:off x="9063875" y="15764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18fe975d1b0_0_0"/>
          <p:cNvSpPr/>
          <p:nvPr/>
        </p:nvSpPr>
        <p:spPr>
          <a:xfrm>
            <a:off x="9390375" y="2353575"/>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18fe975d1b0_0_0"/>
          <p:cNvSpPr/>
          <p:nvPr/>
        </p:nvSpPr>
        <p:spPr>
          <a:xfrm>
            <a:off x="4255963" y="2353575"/>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18fe975d1b0_0_0"/>
          <p:cNvSpPr/>
          <p:nvPr/>
        </p:nvSpPr>
        <p:spPr>
          <a:xfrm>
            <a:off x="4089088" y="37831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g18fe975d1b0_0_0"/>
          <p:cNvSpPr/>
          <p:nvPr/>
        </p:nvSpPr>
        <p:spPr>
          <a:xfrm>
            <a:off x="9390363" y="37831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18fe975d1b0_0_0"/>
          <p:cNvSpPr/>
          <p:nvPr/>
        </p:nvSpPr>
        <p:spPr>
          <a:xfrm>
            <a:off x="6046275" y="1009125"/>
            <a:ext cx="2407200" cy="2433600"/>
          </a:xfrm>
          <a:prstGeom prst="wedgeRectCallout">
            <a:avLst>
              <a:gd fmla="val 58116" name="adj1"/>
              <a:gd fmla="val 26618"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Version 2:</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Minimize total distance to nearest exists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lt1"/>
                </a:solidFill>
                <a:latin typeface="Arial"/>
                <a:ea typeface="Arial"/>
                <a:cs typeface="Arial"/>
                <a:sym typeface="Arial"/>
              </a:rPr>
              <a:t>EV% = </a:t>
            </a:r>
            <a:r>
              <a:rPr b="1" i="0" lang="en-US" sz="1800" u="none" cap="none" strike="noStrike">
                <a:solidFill>
                  <a:schemeClr val="lt1"/>
                </a:solidFill>
                <a:latin typeface="Arial"/>
                <a:ea typeface="Arial"/>
                <a:cs typeface="Arial"/>
                <a:sym typeface="Arial"/>
              </a:rPr>
              <a:t>1.6%</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Suggested</a:t>
            </a:r>
            <a:r>
              <a:rPr b="1" i="0" lang="en-US" sz="1400" u="none" cap="none" strike="noStrike">
                <a:solidFill>
                  <a:schemeClr val="lt1"/>
                </a:solidFill>
                <a:latin typeface="Arial"/>
                <a:ea typeface="Arial"/>
                <a:cs typeface="Arial"/>
                <a:sym typeface="Arial"/>
              </a:rPr>
              <a:t> </a:t>
            </a:r>
            <a:r>
              <a:rPr b="1" i="0" lang="en-US" sz="1800" u="none" cap="none" strike="noStrike">
                <a:solidFill>
                  <a:schemeClr val="lt1"/>
                </a:solidFill>
                <a:latin typeface="Arial"/>
                <a:ea typeface="Arial"/>
                <a:cs typeface="Arial"/>
                <a:sym typeface="Arial"/>
              </a:rPr>
              <a:t>16</a:t>
            </a:r>
            <a:r>
              <a:rPr b="1" i="0" lang="en-US" sz="1400" u="none" cap="none" strike="noStrike">
                <a:solidFill>
                  <a:schemeClr val="lt1"/>
                </a:solidFill>
                <a:latin typeface="Arial"/>
                <a:ea typeface="Arial"/>
                <a:cs typeface="Arial"/>
                <a:sym typeface="Arial"/>
              </a:rPr>
              <a:t> </a:t>
            </a:r>
            <a:r>
              <a:rPr b="0" i="0" lang="en-US" sz="1400" u="none" cap="none" strike="noStrike">
                <a:solidFill>
                  <a:schemeClr val="lt1"/>
                </a:solidFill>
                <a:latin typeface="Arial"/>
                <a:ea typeface="Arial"/>
                <a:cs typeface="Arial"/>
                <a:sym typeface="Arial"/>
              </a:rPr>
              <a:t>locations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Est. cost: ~</a:t>
            </a:r>
            <a:r>
              <a:rPr b="1" i="0" lang="en-US" sz="1400" u="none" cap="none" strike="noStrike">
                <a:solidFill>
                  <a:schemeClr val="lt1"/>
                </a:solidFill>
                <a:latin typeface="Arial"/>
                <a:ea typeface="Arial"/>
                <a:cs typeface="Arial"/>
                <a:sym typeface="Arial"/>
              </a:rPr>
              <a:t>$</a:t>
            </a:r>
            <a:r>
              <a:rPr b="1" lang="en-US">
                <a:solidFill>
                  <a:schemeClr val="lt1"/>
                </a:solidFill>
              </a:rPr>
              <a:t>874,000</a:t>
            </a:r>
            <a:endParaRPr b="0" i="0" sz="1400" u="none" cap="none" strike="noStrike">
              <a:solidFill>
                <a:schemeClr val="lt1"/>
              </a:solidFill>
              <a:latin typeface="Arial"/>
              <a:ea typeface="Arial"/>
              <a:cs typeface="Arial"/>
              <a:sym typeface="Arial"/>
            </a:endParaRPr>
          </a:p>
        </p:txBody>
      </p:sp>
      <p:sp>
        <p:nvSpPr>
          <p:cNvPr id="487" name="Google Shape;487;g18fe975d1b0_0_0"/>
          <p:cNvSpPr/>
          <p:nvPr/>
        </p:nvSpPr>
        <p:spPr>
          <a:xfrm>
            <a:off x="896650" y="1009125"/>
            <a:ext cx="2407200" cy="2433600"/>
          </a:xfrm>
          <a:prstGeom prst="wedgeRectCallout">
            <a:avLst>
              <a:gd fmla="val 57506" name="adj1"/>
              <a:gd fmla="val 24336"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Version 1:</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Minimize proposed EV charger cnt</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EV% = </a:t>
            </a:r>
            <a:r>
              <a:rPr b="1" i="0" lang="en-US" sz="1800" u="none" cap="none" strike="noStrike">
                <a:solidFill>
                  <a:schemeClr val="lt1"/>
                </a:solidFill>
                <a:latin typeface="Arial"/>
                <a:ea typeface="Arial"/>
                <a:cs typeface="Arial"/>
                <a:sym typeface="Arial"/>
              </a:rPr>
              <a:t>1.6%</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lt1"/>
                </a:solidFill>
                <a:latin typeface="Arial"/>
                <a:ea typeface="Arial"/>
                <a:cs typeface="Arial"/>
                <a:sym typeface="Arial"/>
              </a:rPr>
              <a:t>Suggested</a:t>
            </a:r>
            <a:r>
              <a:rPr b="1" i="0" lang="en-US" sz="1400" u="none" cap="none" strike="noStrike">
                <a:solidFill>
                  <a:schemeClr val="lt1"/>
                </a:solidFill>
                <a:latin typeface="Arial"/>
                <a:ea typeface="Arial"/>
                <a:cs typeface="Arial"/>
                <a:sym typeface="Arial"/>
              </a:rPr>
              <a:t> </a:t>
            </a:r>
            <a:r>
              <a:rPr b="1" i="0" lang="en-US" sz="1800" u="none" cap="none" strike="noStrike">
                <a:solidFill>
                  <a:schemeClr val="lt1"/>
                </a:solidFill>
                <a:latin typeface="Arial"/>
                <a:ea typeface="Arial"/>
                <a:cs typeface="Arial"/>
                <a:sym typeface="Arial"/>
              </a:rPr>
              <a:t>13 </a:t>
            </a:r>
            <a:r>
              <a:rPr b="0" i="0" lang="en-US" sz="1400" u="none" cap="none" strike="noStrike">
                <a:solidFill>
                  <a:schemeClr val="lt1"/>
                </a:solidFill>
                <a:latin typeface="Arial"/>
                <a:ea typeface="Arial"/>
                <a:cs typeface="Arial"/>
                <a:sym typeface="Arial"/>
              </a:rPr>
              <a:t>locations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lt1"/>
                </a:solidFill>
                <a:latin typeface="Arial"/>
                <a:ea typeface="Arial"/>
                <a:cs typeface="Arial"/>
                <a:sym typeface="Arial"/>
              </a:rPr>
              <a:t>Est. cost: </a:t>
            </a:r>
            <a:r>
              <a:rPr b="1" i="0" lang="en-US" sz="1400" u="none" cap="none" strike="noStrike">
                <a:solidFill>
                  <a:schemeClr val="lt1"/>
                </a:solidFill>
                <a:latin typeface="Arial"/>
                <a:ea typeface="Arial"/>
                <a:cs typeface="Arial"/>
                <a:sym typeface="Arial"/>
              </a:rPr>
              <a:t> ~$</a:t>
            </a:r>
            <a:r>
              <a:rPr b="1" lang="en-US">
                <a:solidFill>
                  <a:schemeClr val="lt1"/>
                </a:solidFill>
              </a:rPr>
              <a:t>785,000</a:t>
            </a:r>
            <a:endParaRPr b="1" i="0" sz="1400" u="none" cap="none" strike="noStrike">
              <a:solidFill>
                <a:schemeClr val="lt1"/>
              </a:solidFill>
              <a:latin typeface="Arial"/>
              <a:ea typeface="Arial"/>
              <a:cs typeface="Arial"/>
              <a:sym typeface="Arial"/>
            </a:endParaRPr>
          </a:p>
        </p:txBody>
      </p:sp>
      <p:sp>
        <p:nvSpPr>
          <p:cNvPr id="488" name="Google Shape;488;g18fe975d1b0_0_0"/>
          <p:cNvSpPr txBox="1"/>
          <p:nvPr/>
        </p:nvSpPr>
        <p:spPr>
          <a:xfrm>
            <a:off x="5933425" y="3783138"/>
            <a:ext cx="2355900" cy="14775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The only difference between the two models is that, </a:t>
            </a:r>
            <a:r>
              <a:rPr b="1" i="0" lang="en-US" sz="1400" u="none" cap="none" strike="noStrike">
                <a:solidFill>
                  <a:schemeClr val="dk2"/>
                </a:solidFill>
                <a:latin typeface="Arial"/>
                <a:ea typeface="Arial"/>
                <a:cs typeface="Arial"/>
                <a:sym typeface="Arial"/>
              </a:rPr>
              <a:t>in some area, one station is divided up into two or more stations closer to exits</a:t>
            </a:r>
            <a:r>
              <a:rPr b="0" i="0" lang="en-US" sz="1400" u="none" cap="none" strike="noStrike">
                <a:solidFill>
                  <a:schemeClr val="dk2"/>
                </a:solidFill>
                <a:latin typeface="Arial"/>
                <a:ea typeface="Arial"/>
                <a:cs typeface="Arial"/>
                <a:sym typeface="Arial"/>
              </a:rPr>
              <a:t> </a:t>
            </a:r>
            <a:endParaRPr b="0" i="0" sz="1400" u="none" cap="none" strike="noStrike">
              <a:solidFill>
                <a:schemeClr val="dk2"/>
              </a:solidFill>
              <a:latin typeface="Arial"/>
              <a:ea typeface="Arial"/>
              <a:cs typeface="Arial"/>
              <a:sym typeface="Arial"/>
            </a:endParaRPr>
          </a:p>
        </p:txBody>
      </p:sp>
      <p:cxnSp>
        <p:nvCxnSpPr>
          <p:cNvPr id="489" name="Google Shape;489;g18fe975d1b0_0_0"/>
          <p:cNvCxnSpPr/>
          <p:nvPr/>
        </p:nvCxnSpPr>
        <p:spPr>
          <a:xfrm rot="10800000">
            <a:off x="8301800" y="4521888"/>
            <a:ext cx="1005300" cy="0"/>
          </a:xfrm>
          <a:prstGeom prst="straightConnector1">
            <a:avLst/>
          </a:prstGeom>
          <a:noFill/>
          <a:ln cap="flat" cmpd="sng" w="19050">
            <a:solidFill>
              <a:schemeClr val="dk2"/>
            </a:solidFill>
            <a:prstDash val="dash"/>
            <a:round/>
            <a:headEnd len="sm" w="sm" type="oval"/>
            <a:tailEnd len="sm" w="sm" type="none"/>
          </a:ln>
        </p:spPr>
      </p:cxnSp>
      <p:cxnSp>
        <p:nvCxnSpPr>
          <p:cNvPr id="490" name="Google Shape;490;g18fe975d1b0_0_0"/>
          <p:cNvCxnSpPr/>
          <p:nvPr/>
        </p:nvCxnSpPr>
        <p:spPr>
          <a:xfrm rot="10800000">
            <a:off x="4940600" y="4521888"/>
            <a:ext cx="1005300" cy="0"/>
          </a:xfrm>
          <a:prstGeom prst="straightConnector1">
            <a:avLst/>
          </a:prstGeom>
          <a:noFill/>
          <a:ln cap="flat" cmpd="sng" w="19050">
            <a:solidFill>
              <a:schemeClr val="dk2"/>
            </a:solidFill>
            <a:prstDash val="dash"/>
            <a:round/>
            <a:headEnd len="sm" w="sm" type="none"/>
            <a:tailEnd len="sm" w="sm" type="oval"/>
          </a:ln>
        </p:spPr>
      </p:cxnSp>
      <p:sp>
        <p:nvSpPr>
          <p:cNvPr id="491" name="Google Shape;491;g18fe975d1b0_0_0"/>
          <p:cNvSpPr txBox="1"/>
          <p:nvPr/>
        </p:nvSpPr>
        <p:spPr>
          <a:xfrm>
            <a:off x="896650" y="3486650"/>
            <a:ext cx="2355900" cy="22524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Evaluation metric - </a:t>
            </a:r>
            <a:r>
              <a:rPr b="1" i="0" lang="en-US" sz="1400" u="none" cap="none" strike="noStrike">
                <a:solidFill>
                  <a:schemeClr val="dk2"/>
                </a:solidFill>
                <a:latin typeface="Arial"/>
                <a:ea typeface="Arial"/>
                <a:cs typeface="Arial"/>
                <a:sym typeface="Arial"/>
              </a:rPr>
              <a:t>cost</a:t>
            </a:r>
            <a:r>
              <a:rPr b="0" i="0" lang="en-US" sz="1400" u="none" cap="none" strike="noStrike">
                <a:solidFill>
                  <a:schemeClr val="dk2"/>
                </a:solidFill>
                <a:latin typeface="Arial"/>
                <a:ea typeface="Arial"/>
                <a:cs typeface="Arial"/>
                <a:sym typeface="Arial"/>
              </a:rPr>
              <a:t>:</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cost building stations + cost adding chargers + cost driving from exits to each station</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a:t>
            </a:r>
            <a:r>
              <a:rPr b="1" lang="en-US">
                <a:solidFill>
                  <a:schemeClr val="dk2"/>
                </a:solidFill>
              </a:rPr>
              <a:t>3</a:t>
            </a:r>
            <a:r>
              <a:rPr b="1" i="0" lang="en-US" sz="1400" u="none" cap="none" strike="noStrike">
                <a:solidFill>
                  <a:schemeClr val="dk2"/>
                </a:solidFill>
                <a:latin typeface="Arial"/>
                <a:ea typeface="Arial"/>
                <a:cs typeface="Arial"/>
                <a:sym typeface="Arial"/>
              </a:rPr>
              <a:t>0,000</a:t>
            </a:r>
            <a:r>
              <a:rPr b="0" i="0" lang="en-US" sz="1400" u="none" cap="none" strike="noStrike">
                <a:solidFill>
                  <a:schemeClr val="dk2"/>
                </a:solidFill>
                <a:latin typeface="Arial"/>
                <a:ea typeface="Arial"/>
                <a:cs typeface="Arial"/>
                <a:sym typeface="Arial"/>
              </a:rPr>
              <a:t> - cost per station</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a:t>
            </a:r>
            <a:r>
              <a:rPr b="1" lang="en-US">
                <a:solidFill>
                  <a:schemeClr val="dk2"/>
                </a:solidFill>
              </a:rPr>
              <a:t>8</a:t>
            </a:r>
            <a:r>
              <a:rPr b="1" i="0" lang="en-US" sz="1400" u="none" cap="none" strike="noStrike">
                <a:solidFill>
                  <a:schemeClr val="dk2"/>
                </a:solidFill>
                <a:latin typeface="Arial"/>
                <a:ea typeface="Arial"/>
                <a:cs typeface="Arial"/>
                <a:sym typeface="Arial"/>
              </a:rPr>
              <a:t>,000</a:t>
            </a:r>
            <a:r>
              <a:rPr b="0" i="0" lang="en-US" sz="1400" u="none" cap="none" strike="noStrike">
                <a:solidFill>
                  <a:schemeClr val="dk2"/>
                </a:solidFill>
                <a:latin typeface="Arial"/>
                <a:ea typeface="Arial"/>
                <a:cs typeface="Arial"/>
                <a:sym typeface="Arial"/>
              </a:rPr>
              <a:t> - cost per charger</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2"/>
                </a:solidFill>
                <a:latin typeface="Arial"/>
                <a:ea typeface="Arial"/>
                <a:cs typeface="Arial"/>
                <a:sym typeface="Arial"/>
              </a:rPr>
              <a:t>$0.</a:t>
            </a:r>
            <a:r>
              <a:rPr b="1" lang="en-US">
                <a:solidFill>
                  <a:schemeClr val="dk2"/>
                </a:solidFill>
              </a:rPr>
              <a:t>15</a:t>
            </a:r>
            <a:r>
              <a:rPr b="0" i="0" lang="en-US" sz="1400" u="none" cap="none" strike="noStrike">
                <a:solidFill>
                  <a:schemeClr val="dk2"/>
                </a:solidFill>
                <a:latin typeface="Arial"/>
                <a:ea typeface="Arial"/>
                <a:cs typeface="Arial"/>
                <a:sym typeface="Arial"/>
              </a:rPr>
              <a:t> - cost driving per mile per EV car</a:t>
            </a:r>
            <a:endParaRPr b="0" i="0" sz="1400" u="none" cap="none" strike="noStrike">
              <a:solidFill>
                <a:schemeClr val="dk2"/>
              </a:solidFill>
              <a:latin typeface="Arial"/>
              <a:ea typeface="Arial"/>
              <a:cs typeface="Arial"/>
              <a:sym typeface="Arial"/>
            </a:endParaRPr>
          </a:p>
        </p:txBody>
      </p:sp>
      <p:sp>
        <p:nvSpPr>
          <p:cNvPr id="492" name="Google Shape;492;g18fe975d1b0_0_0"/>
          <p:cNvSpPr txBox="1"/>
          <p:nvPr/>
        </p:nvSpPr>
        <p:spPr>
          <a:xfrm>
            <a:off x="5919525" y="5534938"/>
            <a:ext cx="2355900" cy="400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Version 1 saves ~$</a:t>
            </a:r>
            <a:r>
              <a:rPr lang="en-US">
                <a:solidFill>
                  <a:schemeClr val="dk2"/>
                </a:solidFill>
              </a:rPr>
              <a:t>90</a:t>
            </a:r>
            <a:r>
              <a:rPr b="0" i="0" lang="en-US" sz="1400" u="none" cap="none" strike="noStrike">
                <a:solidFill>
                  <a:schemeClr val="dk2"/>
                </a:solidFill>
                <a:latin typeface="Arial"/>
                <a:ea typeface="Arial"/>
                <a:cs typeface="Arial"/>
                <a:sym typeface="Arial"/>
              </a:rPr>
              <a:t>,000</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g18fe975d1b0_0_253"/>
          <p:cNvPicPr preferRelativeResize="0"/>
          <p:nvPr/>
        </p:nvPicPr>
        <p:blipFill rotWithShape="1">
          <a:blip r:embed="rId3">
            <a:alphaModFix/>
          </a:blip>
          <a:srcRect b="0" l="18717" r="6443" t="0"/>
          <a:stretch/>
        </p:blipFill>
        <p:spPr>
          <a:xfrm>
            <a:off x="7903450" y="1020162"/>
            <a:ext cx="1763100" cy="4967849"/>
          </a:xfrm>
          <a:prstGeom prst="rect">
            <a:avLst/>
          </a:prstGeom>
          <a:noFill/>
          <a:ln>
            <a:noFill/>
          </a:ln>
        </p:spPr>
      </p:pic>
      <p:pic>
        <p:nvPicPr>
          <p:cNvPr id="498" name="Google Shape;498;g18fe975d1b0_0_253"/>
          <p:cNvPicPr preferRelativeResize="0"/>
          <p:nvPr/>
        </p:nvPicPr>
        <p:blipFill rotWithShape="1">
          <a:blip r:embed="rId4">
            <a:alphaModFix/>
          </a:blip>
          <a:srcRect b="0" l="16266" r="8737" t="0"/>
          <a:stretch/>
        </p:blipFill>
        <p:spPr>
          <a:xfrm>
            <a:off x="2339500" y="1009125"/>
            <a:ext cx="1755700" cy="4988176"/>
          </a:xfrm>
          <a:prstGeom prst="rect">
            <a:avLst/>
          </a:prstGeom>
          <a:noFill/>
          <a:ln>
            <a:noFill/>
          </a:ln>
        </p:spPr>
      </p:pic>
      <p:pic>
        <p:nvPicPr>
          <p:cNvPr id="499" name="Google Shape;499;g18fe975d1b0_0_253"/>
          <p:cNvPicPr preferRelativeResize="0"/>
          <p:nvPr/>
        </p:nvPicPr>
        <p:blipFill rotWithShape="1">
          <a:blip r:embed="rId5">
            <a:alphaModFix/>
          </a:blip>
          <a:srcRect b="0" l="19074" r="7335" t="0"/>
          <a:stretch/>
        </p:blipFill>
        <p:spPr>
          <a:xfrm>
            <a:off x="9791975" y="1022475"/>
            <a:ext cx="1755700" cy="5068951"/>
          </a:xfrm>
          <a:prstGeom prst="rect">
            <a:avLst/>
          </a:prstGeom>
          <a:noFill/>
          <a:ln>
            <a:noFill/>
          </a:ln>
        </p:spPr>
      </p:pic>
      <p:pic>
        <p:nvPicPr>
          <p:cNvPr id="500" name="Google Shape;500;g18fe975d1b0_0_253"/>
          <p:cNvPicPr preferRelativeResize="0"/>
          <p:nvPr/>
        </p:nvPicPr>
        <p:blipFill rotWithShape="1">
          <a:blip r:embed="rId6">
            <a:alphaModFix/>
          </a:blip>
          <a:srcRect b="0" l="17307" r="9816" t="0"/>
          <a:stretch/>
        </p:blipFill>
        <p:spPr>
          <a:xfrm>
            <a:off x="4187525" y="1031725"/>
            <a:ext cx="1748400" cy="5082238"/>
          </a:xfrm>
          <a:prstGeom prst="rect">
            <a:avLst/>
          </a:prstGeom>
          <a:noFill/>
          <a:ln>
            <a:noFill/>
          </a:ln>
        </p:spPr>
      </p:pic>
      <p:sp>
        <p:nvSpPr>
          <p:cNvPr id="501" name="Google Shape;501;g18fe975d1b0_0_25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sp>
        <p:nvSpPr>
          <p:cNvPr id="502" name="Google Shape;502;g18fe975d1b0_0_253"/>
          <p:cNvSpPr txBox="1"/>
          <p:nvPr/>
        </p:nvSpPr>
        <p:spPr>
          <a:xfrm>
            <a:off x="8629225" y="390700"/>
            <a:ext cx="35772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
        <p:nvSpPr>
          <p:cNvPr id="503" name="Google Shape;503;g18fe975d1b0_0_253"/>
          <p:cNvSpPr txBox="1"/>
          <p:nvPr/>
        </p:nvSpPr>
        <p:spPr>
          <a:xfrm>
            <a:off x="8443575" y="6161750"/>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504" name="Google Shape;504;g18fe975d1b0_0_253"/>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Project Recap</a:t>
            </a:r>
            <a:r>
              <a:rPr lang="en-US" sz="2800"/>
              <a:t> - future demand scenario (2026)</a:t>
            </a:r>
            <a:endParaRPr sz="2800"/>
          </a:p>
        </p:txBody>
      </p:sp>
      <p:sp>
        <p:nvSpPr>
          <p:cNvPr id="505" name="Google Shape;505;g18fe975d1b0_0_253"/>
          <p:cNvSpPr/>
          <p:nvPr/>
        </p:nvSpPr>
        <p:spPr>
          <a:xfrm>
            <a:off x="6475650" y="1032600"/>
            <a:ext cx="1435500" cy="1656300"/>
          </a:xfrm>
          <a:prstGeom prst="wedgeRectCallout">
            <a:avLst>
              <a:gd fmla="val 58706" name="adj1"/>
              <a:gd fmla="val 24249"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Version 2:</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Minimize total distance to nearest exists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lt1"/>
                </a:solidFill>
                <a:latin typeface="Arial"/>
                <a:ea typeface="Arial"/>
                <a:cs typeface="Arial"/>
                <a:sym typeface="Arial"/>
              </a:rPr>
              <a:t>EV% = </a:t>
            </a:r>
            <a:r>
              <a:rPr b="1" i="0" lang="en-US" sz="1800" u="none" cap="none" strike="noStrike">
                <a:solidFill>
                  <a:schemeClr val="lt1"/>
                </a:solidFill>
                <a:latin typeface="Arial"/>
                <a:ea typeface="Arial"/>
                <a:cs typeface="Arial"/>
                <a:sym typeface="Arial"/>
              </a:rPr>
              <a:t>3.0%</a:t>
            </a:r>
            <a:endParaRPr b="1" i="0" sz="1400" u="none" cap="none" strike="noStrike">
              <a:solidFill>
                <a:schemeClr val="lt1"/>
              </a:solidFill>
              <a:latin typeface="Arial"/>
              <a:ea typeface="Arial"/>
              <a:cs typeface="Arial"/>
              <a:sym typeface="Arial"/>
            </a:endParaRPr>
          </a:p>
        </p:txBody>
      </p:sp>
      <p:sp>
        <p:nvSpPr>
          <p:cNvPr id="506" name="Google Shape;506;g18fe975d1b0_0_253"/>
          <p:cNvSpPr/>
          <p:nvPr/>
        </p:nvSpPr>
        <p:spPr>
          <a:xfrm>
            <a:off x="896650" y="1009125"/>
            <a:ext cx="1435500" cy="1656300"/>
          </a:xfrm>
          <a:prstGeom prst="wedgeRectCallout">
            <a:avLst>
              <a:gd fmla="val 57825" name="adj1"/>
              <a:gd fmla="val 2487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Version 1:</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Minimize proposed EV charger cnt</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EV% =</a:t>
            </a:r>
            <a:r>
              <a:rPr b="1" i="0" lang="en-US" sz="1800" u="none" cap="none" strike="noStrike">
                <a:solidFill>
                  <a:schemeClr val="lt1"/>
                </a:solidFill>
                <a:latin typeface="Arial"/>
                <a:ea typeface="Arial"/>
                <a:cs typeface="Arial"/>
                <a:sym typeface="Arial"/>
              </a:rPr>
              <a:t> 3.0%</a:t>
            </a:r>
            <a:endParaRPr b="1" i="0" sz="1400" u="none" cap="none" strike="noStrike">
              <a:solidFill>
                <a:schemeClr val="lt1"/>
              </a:solidFill>
              <a:latin typeface="Arial"/>
              <a:ea typeface="Arial"/>
              <a:cs typeface="Arial"/>
              <a:sym typeface="Arial"/>
            </a:endParaRPr>
          </a:p>
        </p:txBody>
      </p:sp>
      <p:sp>
        <p:nvSpPr>
          <p:cNvPr id="507" name="Google Shape;507;g18fe975d1b0_0_253"/>
          <p:cNvSpPr/>
          <p:nvPr/>
        </p:nvSpPr>
        <p:spPr>
          <a:xfrm>
            <a:off x="3919750" y="3218413"/>
            <a:ext cx="441300" cy="3192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18fe975d1b0_0_253"/>
          <p:cNvSpPr/>
          <p:nvPr/>
        </p:nvSpPr>
        <p:spPr>
          <a:xfrm>
            <a:off x="965350" y="4912400"/>
            <a:ext cx="441300" cy="3192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18fe975d1b0_0_253"/>
          <p:cNvSpPr txBox="1"/>
          <p:nvPr/>
        </p:nvSpPr>
        <p:spPr>
          <a:xfrm>
            <a:off x="896650" y="4985700"/>
            <a:ext cx="14355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	: </a:t>
            </a:r>
            <a:endParaRPr b="0" i="0" sz="14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2"/>
                </a:solidFill>
                <a:latin typeface="Arial"/>
                <a:ea typeface="Arial"/>
                <a:cs typeface="Arial"/>
                <a:sym typeface="Arial"/>
              </a:rPr>
              <a:t>Apply “proposed EV charger cnt per location &lt; 10” costraint</a:t>
            </a:r>
            <a:endParaRPr b="0" i="0" sz="1200" u="none" cap="none" strike="noStrike">
              <a:solidFill>
                <a:schemeClr val="dk2"/>
              </a:solidFill>
              <a:latin typeface="Arial"/>
              <a:ea typeface="Arial"/>
              <a:cs typeface="Arial"/>
              <a:sym typeface="Arial"/>
            </a:endParaRPr>
          </a:p>
        </p:txBody>
      </p:sp>
      <p:sp>
        <p:nvSpPr>
          <p:cNvPr id="510" name="Google Shape;510;g18fe975d1b0_0_253"/>
          <p:cNvSpPr/>
          <p:nvPr/>
        </p:nvSpPr>
        <p:spPr>
          <a:xfrm>
            <a:off x="4361052" y="2128502"/>
            <a:ext cx="927000" cy="927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18fe975d1b0_0_253"/>
          <p:cNvSpPr/>
          <p:nvPr/>
        </p:nvSpPr>
        <p:spPr>
          <a:xfrm>
            <a:off x="2332200" y="5557725"/>
            <a:ext cx="1763100" cy="533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1150" u="none" cap="none" strike="noStrike">
                <a:solidFill>
                  <a:schemeClr val="lt1"/>
                </a:solidFill>
                <a:latin typeface="Arial"/>
                <a:ea typeface="Arial"/>
                <a:cs typeface="Arial"/>
                <a:sym typeface="Arial"/>
              </a:rPr>
              <a:t>Suggested</a:t>
            </a:r>
            <a:r>
              <a:rPr b="1" i="0" lang="en-US" sz="1150" u="none" cap="none" strike="noStrike">
                <a:solidFill>
                  <a:schemeClr val="lt1"/>
                </a:solidFill>
                <a:latin typeface="Arial"/>
                <a:ea typeface="Arial"/>
                <a:cs typeface="Arial"/>
                <a:sym typeface="Arial"/>
              </a:rPr>
              <a:t> 13 </a:t>
            </a:r>
            <a:r>
              <a:rPr b="0" i="0" lang="en-US" sz="1150" u="none" cap="none" strike="noStrike">
                <a:solidFill>
                  <a:schemeClr val="lt1"/>
                </a:solidFill>
                <a:latin typeface="Arial"/>
                <a:ea typeface="Arial"/>
                <a:cs typeface="Arial"/>
                <a:sym typeface="Arial"/>
              </a:rPr>
              <a:t>locations</a:t>
            </a:r>
            <a:endParaRPr b="0" i="0" sz="115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US" sz="1150" u="none" cap="none" strike="noStrike">
                <a:solidFill>
                  <a:schemeClr val="lt1"/>
                </a:solidFill>
                <a:latin typeface="Arial"/>
                <a:ea typeface="Arial"/>
                <a:cs typeface="Arial"/>
                <a:sym typeface="Arial"/>
              </a:rPr>
              <a:t>Est. cost:</a:t>
            </a:r>
            <a:r>
              <a:rPr b="1" i="0" lang="en-US" sz="1150" u="none" cap="none" strike="noStrike">
                <a:solidFill>
                  <a:schemeClr val="lt1"/>
                </a:solidFill>
                <a:latin typeface="Arial"/>
                <a:ea typeface="Arial"/>
                <a:cs typeface="Arial"/>
                <a:sym typeface="Arial"/>
              </a:rPr>
              <a:t> $1,2</a:t>
            </a:r>
            <a:r>
              <a:rPr b="1" lang="en-US" sz="1150">
                <a:solidFill>
                  <a:schemeClr val="lt1"/>
                </a:solidFill>
              </a:rPr>
              <a:t>89</a:t>
            </a:r>
            <a:r>
              <a:rPr b="1" i="0" lang="en-US" sz="1150" u="none" cap="none" strike="noStrike">
                <a:solidFill>
                  <a:schemeClr val="lt1"/>
                </a:solidFill>
                <a:latin typeface="Arial"/>
                <a:ea typeface="Arial"/>
                <a:cs typeface="Arial"/>
                <a:sym typeface="Arial"/>
              </a:rPr>
              <a:t>,</a:t>
            </a:r>
            <a:r>
              <a:rPr b="1" lang="en-US" sz="1150">
                <a:solidFill>
                  <a:schemeClr val="lt1"/>
                </a:solidFill>
              </a:rPr>
              <a:t>000</a:t>
            </a:r>
            <a:endParaRPr b="0" i="0" sz="1150" u="none" cap="none" strike="noStrike">
              <a:solidFill>
                <a:schemeClr val="lt1"/>
              </a:solidFill>
              <a:latin typeface="Arial"/>
              <a:ea typeface="Arial"/>
              <a:cs typeface="Arial"/>
              <a:sym typeface="Arial"/>
            </a:endParaRPr>
          </a:p>
        </p:txBody>
      </p:sp>
      <p:sp>
        <p:nvSpPr>
          <p:cNvPr id="512" name="Google Shape;512;g18fe975d1b0_0_253"/>
          <p:cNvSpPr/>
          <p:nvPr/>
        </p:nvSpPr>
        <p:spPr>
          <a:xfrm>
            <a:off x="2508302" y="2128502"/>
            <a:ext cx="927000" cy="927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18fe975d1b0_0_253"/>
          <p:cNvSpPr/>
          <p:nvPr/>
        </p:nvSpPr>
        <p:spPr>
          <a:xfrm>
            <a:off x="9513025" y="3219263"/>
            <a:ext cx="441300" cy="3192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18fe975d1b0_0_253"/>
          <p:cNvSpPr/>
          <p:nvPr/>
        </p:nvSpPr>
        <p:spPr>
          <a:xfrm>
            <a:off x="8028852" y="2129377"/>
            <a:ext cx="927000" cy="927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18fe975d1b0_0_253"/>
          <p:cNvSpPr/>
          <p:nvPr/>
        </p:nvSpPr>
        <p:spPr>
          <a:xfrm>
            <a:off x="9954327" y="2129377"/>
            <a:ext cx="927000" cy="9270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18fe975d1b0_0_253"/>
          <p:cNvSpPr/>
          <p:nvPr/>
        </p:nvSpPr>
        <p:spPr>
          <a:xfrm>
            <a:off x="7910788" y="5558600"/>
            <a:ext cx="1748400" cy="533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1150" u="none" cap="none" strike="noStrike">
                <a:solidFill>
                  <a:schemeClr val="lt1"/>
                </a:solidFill>
                <a:latin typeface="Arial"/>
                <a:ea typeface="Arial"/>
                <a:cs typeface="Arial"/>
                <a:sym typeface="Arial"/>
              </a:rPr>
              <a:t>Suggested</a:t>
            </a:r>
            <a:r>
              <a:rPr b="1" i="0" lang="en-US" sz="1150" u="none" cap="none" strike="noStrike">
                <a:solidFill>
                  <a:schemeClr val="lt1"/>
                </a:solidFill>
                <a:latin typeface="Arial"/>
                <a:ea typeface="Arial"/>
                <a:cs typeface="Arial"/>
                <a:sym typeface="Arial"/>
              </a:rPr>
              <a:t> 16 </a:t>
            </a:r>
            <a:r>
              <a:rPr b="0" i="0" lang="en-US" sz="1150" u="none" cap="none" strike="noStrike">
                <a:solidFill>
                  <a:schemeClr val="lt1"/>
                </a:solidFill>
                <a:latin typeface="Arial"/>
                <a:ea typeface="Arial"/>
                <a:cs typeface="Arial"/>
                <a:sym typeface="Arial"/>
              </a:rPr>
              <a:t>locations</a:t>
            </a:r>
            <a:endParaRPr b="0" i="0" sz="1150" u="none" cap="none" strike="noStrike">
              <a:solidFill>
                <a:schemeClr val="lt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US" sz="1150" u="none" cap="none" strike="noStrike">
                <a:solidFill>
                  <a:schemeClr val="lt1"/>
                </a:solidFill>
                <a:latin typeface="Arial"/>
                <a:ea typeface="Arial"/>
                <a:cs typeface="Arial"/>
                <a:sym typeface="Arial"/>
              </a:rPr>
              <a:t>Est. cost:</a:t>
            </a:r>
            <a:r>
              <a:rPr b="1" i="0" lang="en-US" sz="1150" u="none" cap="none" strike="noStrike">
                <a:solidFill>
                  <a:schemeClr val="lt1"/>
                </a:solidFill>
                <a:latin typeface="Arial"/>
                <a:ea typeface="Arial"/>
                <a:cs typeface="Arial"/>
                <a:sym typeface="Arial"/>
              </a:rPr>
              <a:t> $1,3</a:t>
            </a:r>
            <a:r>
              <a:rPr b="1" lang="en-US" sz="1150">
                <a:solidFill>
                  <a:schemeClr val="lt1"/>
                </a:solidFill>
              </a:rPr>
              <a:t>49</a:t>
            </a:r>
            <a:r>
              <a:rPr b="1" i="0" lang="en-US" sz="1150" u="none" cap="none" strike="noStrike">
                <a:solidFill>
                  <a:schemeClr val="lt1"/>
                </a:solidFill>
                <a:latin typeface="Arial"/>
                <a:ea typeface="Arial"/>
                <a:cs typeface="Arial"/>
                <a:sym typeface="Arial"/>
              </a:rPr>
              <a:t>,</a:t>
            </a:r>
            <a:r>
              <a:rPr b="1" lang="en-US" sz="1150">
                <a:solidFill>
                  <a:schemeClr val="lt1"/>
                </a:solidFill>
              </a:rPr>
              <a:t>000</a:t>
            </a:r>
            <a:endParaRPr b="0" i="0" sz="1150" u="none" cap="none" strike="noStrike">
              <a:solidFill>
                <a:schemeClr val="lt1"/>
              </a:solidFill>
              <a:latin typeface="Arial"/>
              <a:ea typeface="Arial"/>
              <a:cs typeface="Arial"/>
              <a:sym typeface="Arial"/>
            </a:endParaRPr>
          </a:p>
        </p:txBody>
      </p:sp>
      <p:sp>
        <p:nvSpPr>
          <p:cNvPr id="517" name="Google Shape;517;g18fe975d1b0_0_253"/>
          <p:cNvSpPr txBox="1"/>
          <p:nvPr/>
        </p:nvSpPr>
        <p:spPr>
          <a:xfrm>
            <a:off x="6045500" y="3070225"/>
            <a:ext cx="1755600" cy="6156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Version 1 saves ~$</a:t>
            </a:r>
            <a:r>
              <a:rPr lang="en-US">
                <a:solidFill>
                  <a:schemeClr val="dk2"/>
                </a:solidFill>
              </a:rPr>
              <a:t>6</a:t>
            </a:r>
            <a:r>
              <a:rPr b="0" i="0" lang="en-US" sz="1400" u="none" cap="none" strike="noStrike">
                <a:solidFill>
                  <a:schemeClr val="dk2"/>
                </a:solidFill>
                <a:latin typeface="Arial"/>
                <a:ea typeface="Arial"/>
                <a:cs typeface="Arial"/>
                <a:sym typeface="Arial"/>
              </a:rPr>
              <a:t>0,000</a:t>
            </a:r>
            <a:endParaRPr b="0" i="0" sz="1400" u="none" cap="none" strike="noStrike">
              <a:solidFill>
                <a:schemeClr val="dk2"/>
              </a:solidFill>
              <a:latin typeface="Arial"/>
              <a:ea typeface="Arial"/>
              <a:cs typeface="Arial"/>
              <a:sym typeface="Arial"/>
            </a:endParaRPr>
          </a:p>
        </p:txBody>
      </p:sp>
      <p:sp>
        <p:nvSpPr>
          <p:cNvPr id="518" name="Google Shape;518;g18fe975d1b0_0_253"/>
          <p:cNvSpPr txBox="1"/>
          <p:nvPr/>
        </p:nvSpPr>
        <p:spPr>
          <a:xfrm>
            <a:off x="6038136" y="3865700"/>
            <a:ext cx="1763100" cy="19086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400"/>
              <a:buFont typeface="Arial"/>
              <a:buNone/>
            </a:pPr>
            <a:r>
              <a:rPr lang="en-US">
                <a:solidFill>
                  <a:schemeClr val="dk2"/>
                </a:solidFill>
              </a:rPr>
              <a:t>The cost </a:t>
            </a:r>
            <a:r>
              <a:rPr lang="en-US">
                <a:solidFill>
                  <a:schemeClr val="dk2"/>
                </a:solidFill>
              </a:rPr>
              <a:t>difference</a:t>
            </a:r>
            <a:r>
              <a:rPr lang="en-US">
                <a:solidFill>
                  <a:schemeClr val="dk2"/>
                </a:solidFill>
              </a:rPr>
              <a:t> between two versions is largely affected by the </a:t>
            </a:r>
            <a:r>
              <a:rPr lang="en-US">
                <a:solidFill>
                  <a:schemeClr val="dk2"/>
                </a:solidFill>
              </a:rPr>
              <a:t>cost for building additional stations </a:t>
            </a:r>
            <a:r>
              <a:rPr lang="en-US">
                <a:solidFill>
                  <a:schemeClr val="dk2"/>
                </a:solidFill>
              </a:rPr>
              <a:t>when demand is comparatively small</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g18fe975d1b0_0_270"/>
          <p:cNvPicPr preferRelativeResize="0"/>
          <p:nvPr/>
        </p:nvPicPr>
        <p:blipFill rotWithShape="1">
          <a:blip r:embed="rId3">
            <a:alphaModFix/>
          </a:blip>
          <a:srcRect b="0" l="0" r="0" t="0"/>
          <a:stretch/>
        </p:blipFill>
        <p:spPr>
          <a:xfrm>
            <a:off x="3303852" y="1009125"/>
            <a:ext cx="2407200" cy="5102878"/>
          </a:xfrm>
          <a:prstGeom prst="rect">
            <a:avLst/>
          </a:prstGeom>
          <a:noFill/>
          <a:ln>
            <a:noFill/>
          </a:ln>
        </p:spPr>
      </p:pic>
      <p:pic>
        <p:nvPicPr>
          <p:cNvPr id="524" name="Google Shape;524;g18fe975d1b0_0_270"/>
          <p:cNvPicPr preferRelativeResize="0"/>
          <p:nvPr/>
        </p:nvPicPr>
        <p:blipFill rotWithShape="1">
          <a:blip r:embed="rId4">
            <a:alphaModFix/>
          </a:blip>
          <a:srcRect b="0" l="0" r="0" t="0"/>
          <a:stretch/>
        </p:blipFill>
        <p:spPr>
          <a:xfrm>
            <a:off x="8453501" y="1000100"/>
            <a:ext cx="2407200" cy="5120923"/>
          </a:xfrm>
          <a:prstGeom prst="rect">
            <a:avLst/>
          </a:prstGeom>
          <a:noFill/>
          <a:ln>
            <a:noFill/>
          </a:ln>
        </p:spPr>
      </p:pic>
      <p:sp>
        <p:nvSpPr>
          <p:cNvPr id="525" name="Google Shape;525;g18fe975d1b0_0_27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sp>
        <p:nvSpPr>
          <p:cNvPr id="526" name="Google Shape;526;g18fe975d1b0_0_270"/>
          <p:cNvSpPr txBox="1"/>
          <p:nvPr/>
        </p:nvSpPr>
        <p:spPr>
          <a:xfrm>
            <a:off x="922300" y="5713125"/>
            <a:ext cx="2355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2"/>
                </a:solidFill>
                <a:latin typeface="Arial"/>
                <a:ea typeface="Arial"/>
                <a:cs typeface="Arial"/>
                <a:sym typeface="Arial"/>
              </a:rPr>
              <a:t>Model version: pandas: 1.3.5, gurobipy: 9.5.2 (detail see appendix)</a:t>
            </a:r>
            <a:endParaRPr b="0" i="0" sz="1400" u="none" cap="none" strike="noStrike">
              <a:solidFill>
                <a:srgbClr val="000000"/>
              </a:solidFill>
              <a:latin typeface="Arial"/>
              <a:ea typeface="Arial"/>
              <a:cs typeface="Arial"/>
              <a:sym typeface="Arial"/>
            </a:endParaRPr>
          </a:p>
        </p:txBody>
      </p:sp>
      <p:sp>
        <p:nvSpPr>
          <p:cNvPr id="527" name="Google Shape;527;g18fe975d1b0_0_270"/>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Project Recap</a:t>
            </a:r>
            <a:r>
              <a:rPr lang="en-US" sz="2800"/>
              <a:t> - future demand scenario (2030)</a:t>
            </a:r>
            <a:endParaRPr sz="2800"/>
          </a:p>
        </p:txBody>
      </p:sp>
      <p:sp>
        <p:nvSpPr>
          <p:cNvPr id="528" name="Google Shape;528;g18fe975d1b0_0_270"/>
          <p:cNvSpPr/>
          <p:nvPr/>
        </p:nvSpPr>
        <p:spPr>
          <a:xfrm>
            <a:off x="3844325" y="15764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18fe975d1b0_0_270"/>
          <p:cNvSpPr/>
          <p:nvPr/>
        </p:nvSpPr>
        <p:spPr>
          <a:xfrm>
            <a:off x="9063875" y="15764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18fe975d1b0_0_270"/>
          <p:cNvSpPr/>
          <p:nvPr/>
        </p:nvSpPr>
        <p:spPr>
          <a:xfrm>
            <a:off x="9390375" y="2353575"/>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18fe975d1b0_0_270"/>
          <p:cNvSpPr/>
          <p:nvPr/>
        </p:nvSpPr>
        <p:spPr>
          <a:xfrm>
            <a:off x="4255963" y="2353575"/>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18fe975d1b0_0_270"/>
          <p:cNvSpPr/>
          <p:nvPr/>
        </p:nvSpPr>
        <p:spPr>
          <a:xfrm>
            <a:off x="4089088" y="37831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18fe975d1b0_0_270"/>
          <p:cNvSpPr/>
          <p:nvPr/>
        </p:nvSpPr>
        <p:spPr>
          <a:xfrm>
            <a:off x="9390363" y="3783150"/>
            <a:ext cx="533400" cy="533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18fe975d1b0_0_270"/>
          <p:cNvSpPr/>
          <p:nvPr/>
        </p:nvSpPr>
        <p:spPr>
          <a:xfrm>
            <a:off x="896650" y="1009125"/>
            <a:ext cx="2407200" cy="2433600"/>
          </a:xfrm>
          <a:prstGeom prst="wedgeRectCallout">
            <a:avLst>
              <a:gd fmla="val 57506" name="adj1"/>
              <a:gd fmla="val 24336"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100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Version 1:</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Minimize proposed EV charger cnt</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EV% = </a:t>
            </a:r>
            <a:r>
              <a:rPr b="1" i="0" lang="en-US" sz="1800" u="none" cap="none" strike="noStrike">
                <a:solidFill>
                  <a:schemeClr val="lt1"/>
                </a:solidFill>
                <a:latin typeface="Arial"/>
                <a:ea typeface="Arial"/>
                <a:cs typeface="Arial"/>
                <a:sym typeface="Arial"/>
              </a:rPr>
              <a:t>5.0%</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lt1"/>
                </a:solidFill>
                <a:latin typeface="Arial"/>
                <a:ea typeface="Arial"/>
                <a:cs typeface="Arial"/>
                <a:sym typeface="Arial"/>
              </a:rPr>
              <a:t>Suggested</a:t>
            </a:r>
            <a:r>
              <a:rPr b="1" i="0" lang="en-US" sz="1400" u="none" cap="none" strike="noStrike">
                <a:solidFill>
                  <a:schemeClr val="lt1"/>
                </a:solidFill>
                <a:latin typeface="Arial"/>
                <a:ea typeface="Arial"/>
                <a:cs typeface="Arial"/>
                <a:sym typeface="Arial"/>
              </a:rPr>
              <a:t> </a:t>
            </a:r>
            <a:r>
              <a:rPr b="1" i="0" lang="en-US" sz="1800" u="none" cap="none" strike="noStrike">
                <a:solidFill>
                  <a:schemeClr val="lt1"/>
                </a:solidFill>
                <a:latin typeface="Arial"/>
                <a:ea typeface="Arial"/>
                <a:cs typeface="Arial"/>
                <a:sym typeface="Arial"/>
              </a:rPr>
              <a:t>23 </a:t>
            </a:r>
            <a:r>
              <a:rPr b="0" i="0" lang="en-US" sz="1400" u="none" cap="none" strike="noStrike">
                <a:solidFill>
                  <a:schemeClr val="lt1"/>
                </a:solidFill>
                <a:latin typeface="Arial"/>
                <a:ea typeface="Arial"/>
                <a:cs typeface="Arial"/>
                <a:sym typeface="Arial"/>
              </a:rPr>
              <a:t>locations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lt1"/>
                </a:solidFill>
                <a:latin typeface="Arial"/>
                <a:ea typeface="Arial"/>
                <a:cs typeface="Arial"/>
                <a:sym typeface="Arial"/>
              </a:rPr>
              <a:t>Est. cost:</a:t>
            </a:r>
            <a:r>
              <a:rPr b="1" i="0" lang="en-US" sz="1400" u="none" cap="none" strike="noStrike">
                <a:solidFill>
                  <a:schemeClr val="lt1"/>
                </a:solidFill>
                <a:latin typeface="Arial"/>
                <a:ea typeface="Arial"/>
                <a:cs typeface="Arial"/>
                <a:sym typeface="Arial"/>
              </a:rPr>
              <a:t> $2,</a:t>
            </a:r>
            <a:r>
              <a:rPr b="1" lang="en-US">
                <a:solidFill>
                  <a:schemeClr val="lt1"/>
                </a:solidFill>
              </a:rPr>
              <a:t>064</a:t>
            </a:r>
            <a:r>
              <a:rPr b="1" i="0" lang="en-US" sz="1400" u="none" cap="none" strike="noStrike">
                <a:solidFill>
                  <a:schemeClr val="lt1"/>
                </a:solidFill>
                <a:latin typeface="Arial"/>
                <a:ea typeface="Arial"/>
                <a:cs typeface="Arial"/>
                <a:sym typeface="Arial"/>
              </a:rPr>
              <a:t>,</a:t>
            </a:r>
            <a:r>
              <a:rPr b="1" lang="en-US">
                <a:solidFill>
                  <a:schemeClr val="lt1"/>
                </a:solidFill>
              </a:rPr>
              <a:t>000</a:t>
            </a:r>
            <a:endParaRPr b="1" i="0" sz="1400" u="none" cap="none" strike="noStrike">
              <a:solidFill>
                <a:schemeClr val="lt1"/>
              </a:solidFill>
              <a:latin typeface="Arial"/>
              <a:ea typeface="Arial"/>
              <a:cs typeface="Arial"/>
              <a:sym typeface="Arial"/>
            </a:endParaRPr>
          </a:p>
        </p:txBody>
      </p:sp>
      <p:sp>
        <p:nvSpPr>
          <p:cNvPr id="535" name="Google Shape;535;g18fe975d1b0_0_270"/>
          <p:cNvSpPr/>
          <p:nvPr/>
        </p:nvSpPr>
        <p:spPr>
          <a:xfrm>
            <a:off x="6046275" y="1009125"/>
            <a:ext cx="2407200" cy="2433600"/>
          </a:xfrm>
          <a:prstGeom prst="wedgeRectCallout">
            <a:avLst>
              <a:gd fmla="val 58116" name="adj1"/>
              <a:gd fmla="val 26618"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Version 2:</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Arial"/>
                <a:ea typeface="Arial"/>
                <a:cs typeface="Arial"/>
                <a:sym typeface="Arial"/>
              </a:rPr>
              <a:t>Minimize total distance to nearest exists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lt1"/>
                </a:solidFill>
                <a:latin typeface="Arial"/>
                <a:ea typeface="Arial"/>
                <a:cs typeface="Arial"/>
                <a:sym typeface="Arial"/>
              </a:rPr>
              <a:t>EV% = </a:t>
            </a:r>
            <a:r>
              <a:rPr b="1" i="0" lang="en-US" sz="1800" u="none" cap="none" strike="noStrike">
                <a:solidFill>
                  <a:schemeClr val="lt1"/>
                </a:solidFill>
                <a:latin typeface="Arial"/>
                <a:ea typeface="Arial"/>
                <a:cs typeface="Arial"/>
                <a:sym typeface="Arial"/>
              </a:rPr>
              <a:t>5.0%</a:t>
            </a:r>
            <a:endParaRPr b="1"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Suggested</a:t>
            </a:r>
            <a:r>
              <a:rPr b="1" i="0" lang="en-US" sz="1400" u="none" cap="none" strike="noStrike">
                <a:solidFill>
                  <a:schemeClr val="lt1"/>
                </a:solidFill>
                <a:latin typeface="Arial"/>
                <a:ea typeface="Arial"/>
                <a:cs typeface="Arial"/>
                <a:sym typeface="Arial"/>
              </a:rPr>
              <a:t> </a:t>
            </a:r>
            <a:r>
              <a:rPr b="1" i="0" lang="en-US" sz="1800" u="none" cap="none" strike="noStrike">
                <a:solidFill>
                  <a:schemeClr val="lt1"/>
                </a:solidFill>
                <a:latin typeface="Arial"/>
                <a:ea typeface="Arial"/>
                <a:cs typeface="Arial"/>
                <a:sym typeface="Arial"/>
              </a:rPr>
              <a:t>24</a:t>
            </a:r>
            <a:r>
              <a:rPr b="1" i="0" lang="en-US" sz="1400" u="none" cap="none" strike="noStrike">
                <a:solidFill>
                  <a:schemeClr val="lt1"/>
                </a:solidFill>
                <a:latin typeface="Arial"/>
                <a:ea typeface="Arial"/>
                <a:cs typeface="Arial"/>
                <a:sym typeface="Arial"/>
              </a:rPr>
              <a:t> </a:t>
            </a:r>
            <a:r>
              <a:rPr b="0" i="0" lang="en-US" sz="1400" u="none" cap="none" strike="noStrike">
                <a:solidFill>
                  <a:schemeClr val="lt1"/>
                </a:solidFill>
                <a:latin typeface="Arial"/>
                <a:ea typeface="Arial"/>
                <a:cs typeface="Arial"/>
                <a:sym typeface="Arial"/>
              </a:rPr>
              <a:t>locations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Est. cost: </a:t>
            </a:r>
            <a:r>
              <a:rPr b="1" i="0" lang="en-US" sz="1400" u="none" cap="none" strike="noStrike">
                <a:solidFill>
                  <a:schemeClr val="lt1"/>
                </a:solidFill>
                <a:latin typeface="Arial"/>
                <a:ea typeface="Arial"/>
                <a:cs typeface="Arial"/>
                <a:sym typeface="Arial"/>
              </a:rPr>
              <a:t>$2,</a:t>
            </a:r>
            <a:r>
              <a:rPr b="1" lang="en-US">
                <a:solidFill>
                  <a:schemeClr val="lt1"/>
                </a:solidFill>
              </a:rPr>
              <a:t>092</a:t>
            </a:r>
            <a:r>
              <a:rPr b="1" i="0" lang="en-US" sz="1400" u="none" cap="none" strike="noStrike">
                <a:solidFill>
                  <a:schemeClr val="lt1"/>
                </a:solidFill>
                <a:latin typeface="Arial"/>
                <a:ea typeface="Arial"/>
                <a:cs typeface="Arial"/>
                <a:sym typeface="Arial"/>
              </a:rPr>
              <a:t>,0</a:t>
            </a:r>
            <a:r>
              <a:rPr b="1" lang="en-US">
                <a:solidFill>
                  <a:schemeClr val="lt1"/>
                </a:solidFill>
              </a:rPr>
              <a:t>00</a:t>
            </a:r>
            <a:endParaRPr b="1" i="0" sz="1400" u="none" cap="none" strike="noStrike">
              <a:solidFill>
                <a:schemeClr val="lt1"/>
              </a:solidFill>
              <a:latin typeface="Arial"/>
              <a:ea typeface="Arial"/>
              <a:cs typeface="Arial"/>
              <a:sym typeface="Arial"/>
            </a:endParaRPr>
          </a:p>
        </p:txBody>
      </p:sp>
      <p:sp>
        <p:nvSpPr>
          <p:cNvPr id="536" name="Google Shape;536;g18fe975d1b0_0_270"/>
          <p:cNvSpPr txBox="1"/>
          <p:nvPr/>
        </p:nvSpPr>
        <p:spPr>
          <a:xfrm>
            <a:off x="5918875" y="3661013"/>
            <a:ext cx="2355900" cy="4002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Version 1 saves ~ $</a:t>
            </a:r>
            <a:r>
              <a:rPr lang="en-US">
                <a:solidFill>
                  <a:schemeClr val="dk2"/>
                </a:solidFill>
              </a:rPr>
              <a:t>29</a:t>
            </a:r>
            <a:r>
              <a:rPr b="0" i="0" lang="en-US" sz="1400" u="none" cap="none" strike="noStrike">
                <a:solidFill>
                  <a:schemeClr val="dk2"/>
                </a:solidFill>
                <a:latin typeface="Arial"/>
                <a:ea typeface="Arial"/>
                <a:cs typeface="Arial"/>
                <a:sym typeface="Arial"/>
              </a:rPr>
              <a:t>,</a:t>
            </a:r>
            <a:r>
              <a:rPr lang="en-US">
                <a:solidFill>
                  <a:schemeClr val="dk2"/>
                </a:solidFill>
              </a:rPr>
              <a:t>0</a:t>
            </a:r>
            <a:r>
              <a:rPr b="0" i="0" lang="en-US" sz="1400" u="none" cap="none" strike="noStrike">
                <a:solidFill>
                  <a:schemeClr val="dk2"/>
                </a:solidFill>
                <a:latin typeface="Arial"/>
                <a:ea typeface="Arial"/>
                <a:cs typeface="Arial"/>
                <a:sym typeface="Arial"/>
              </a:rPr>
              <a:t>00</a:t>
            </a:r>
            <a:endParaRPr b="0" i="0" sz="1400" u="none" cap="none" strike="noStrike">
              <a:solidFill>
                <a:schemeClr val="dk2"/>
              </a:solidFill>
              <a:latin typeface="Arial"/>
              <a:ea typeface="Arial"/>
              <a:cs typeface="Arial"/>
              <a:sym typeface="Arial"/>
            </a:endParaRPr>
          </a:p>
        </p:txBody>
      </p:sp>
      <p:sp>
        <p:nvSpPr>
          <p:cNvPr id="537" name="Google Shape;537;g18fe975d1b0_0_270"/>
          <p:cNvSpPr txBox="1"/>
          <p:nvPr/>
        </p:nvSpPr>
        <p:spPr>
          <a:xfrm>
            <a:off x="5904313" y="4194413"/>
            <a:ext cx="2355900" cy="21240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400"/>
              <a:buFont typeface="Arial"/>
              <a:buNone/>
            </a:pPr>
            <a:r>
              <a:rPr b="0" i="0" lang="en-US" sz="1400" u="none" cap="none" strike="noStrike">
                <a:solidFill>
                  <a:schemeClr val="dk2"/>
                </a:solidFill>
                <a:latin typeface="Arial"/>
                <a:ea typeface="Arial"/>
                <a:cs typeface="Arial"/>
                <a:sym typeface="Arial"/>
              </a:rPr>
              <a:t>As EV traffic percentage increases, the cost difference between two versions is getting smaller</a:t>
            </a:r>
            <a:r>
              <a:rPr lang="en-US">
                <a:solidFill>
                  <a:schemeClr val="dk2"/>
                </a:solidFill>
              </a:rPr>
              <a:t> if we restrict # of chargers per station,</a:t>
            </a:r>
            <a:r>
              <a:rPr b="0" i="0" lang="en-US" sz="1400" u="none" cap="none" strike="noStrike">
                <a:solidFill>
                  <a:schemeClr val="dk2"/>
                </a:solidFill>
                <a:latin typeface="Arial"/>
                <a:ea typeface="Arial"/>
                <a:cs typeface="Arial"/>
                <a:sym typeface="Arial"/>
              </a:rPr>
              <a:t> meaning version 2 works better than version 1 when EV gets more dominant in market.</a:t>
            </a:r>
            <a:endParaRPr b="0" i="0" sz="1400" u="none" cap="none" strike="noStrike">
              <a:solidFill>
                <a:schemeClr val="dk2"/>
              </a:solidFill>
              <a:latin typeface="Arial"/>
              <a:ea typeface="Arial"/>
              <a:cs typeface="Arial"/>
              <a:sym typeface="Arial"/>
            </a:endParaRPr>
          </a:p>
        </p:txBody>
      </p:sp>
      <p:sp>
        <p:nvSpPr>
          <p:cNvPr id="538" name="Google Shape;538;g18fe975d1b0_0_270"/>
          <p:cNvSpPr txBox="1"/>
          <p:nvPr/>
        </p:nvSpPr>
        <p:spPr>
          <a:xfrm>
            <a:off x="8629225" y="390700"/>
            <a:ext cx="35772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A5A5A5"/>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7d58849a11_0_11"/>
          <p:cNvSpPr txBox="1"/>
          <p:nvPr>
            <p:ph type="title"/>
          </p:nvPr>
        </p:nvSpPr>
        <p:spPr>
          <a:xfrm>
            <a:off x="1003200" y="432000"/>
            <a:ext cx="103527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Project Recap: naive </a:t>
            </a:r>
            <a:r>
              <a:rPr lang="en-US" sz="2800"/>
              <a:t>score on optimized locations</a:t>
            </a:r>
            <a:endParaRPr sz="2800"/>
          </a:p>
        </p:txBody>
      </p:sp>
      <p:sp>
        <p:nvSpPr>
          <p:cNvPr id="544" name="Google Shape;544;g17d58849a11_0_1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pic>
        <p:nvPicPr>
          <p:cNvPr id="545" name="Google Shape;545;g17d58849a11_0_11"/>
          <p:cNvPicPr preferRelativeResize="0"/>
          <p:nvPr/>
        </p:nvPicPr>
        <p:blipFill rotWithShape="1">
          <a:blip r:embed="rId3">
            <a:alphaModFix/>
          </a:blip>
          <a:srcRect b="16920" l="19212" r="7316" t="4916"/>
          <a:stretch/>
        </p:blipFill>
        <p:spPr>
          <a:xfrm>
            <a:off x="9162100" y="1026725"/>
            <a:ext cx="1702450" cy="3854599"/>
          </a:xfrm>
          <a:prstGeom prst="rect">
            <a:avLst/>
          </a:prstGeom>
          <a:noFill/>
          <a:ln cap="flat" cmpd="sng" w="28575">
            <a:solidFill>
              <a:schemeClr val="dk2"/>
            </a:solidFill>
            <a:prstDash val="solid"/>
            <a:round/>
            <a:headEnd len="sm" w="sm" type="none"/>
            <a:tailEnd len="sm" w="sm" type="none"/>
          </a:ln>
        </p:spPr>
      </p:pic>
      <p:cxnSp>
        <p:nvCxnSpPr>
          <p:cNvPr id="546" name="Google Shape;546;g17d58849a11_0_11"/>
          <p:cNvCxnSpPr/>
          <p:nvPr/>
        </p:nvCxnSpPr>
        <p:spPr>
          <a:xfrm>
            <a:off x="889475" y="1026713"/>
            <a:ext cx="8217900" cy="0"/>
          </a:xfrm>
          <a:prstGeom prst="straightConnector1">
            <a:avLst/>
          </a:prstGeom>
          <a:noFill/>
          <a:ln cap="flat" cmpd="sng" w="28575">
            <a:solidFill>
              <a:srgbClr val="00338D"/>
            </a:solidFill>
            <a:prstDash val="solid"/>
            <a:round/>
            <a:headEnd len="sm" w="sm" type="none"/>
            <a:tailEnd len="sm" w="sm" type="none"/>
          </a:ln>
        </p:spPr>
      </p:cxnSp>
      <p:sp>
        <p:nvSpPr>
          <p:cNvPr id="547" name="Google Shape;547;g17d58849a11_0_11"/>
          <p:cNvSpPr txBox="1"/>
          <p:nvPr/>
        </p:nvSpPr>
        <p:spPr>
          <a:xfrm>
            <a:off x="910025" y="1139913"/>
            <a:ext cx="1548300" cy="4002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US" sz="1600" u="none" cap="none" strike="noStrike">
                <a:solidFill>
                  <a:srgbClr val="FFFFFF"/>
                </a:solidFill>
                <a:latin typeface="Arial"/>
                <a:ea typeface="Arial"/>
                <a:cs typeface="Arial"/>
                <a:sym typeface="Arial"/>
              </a:rPr>
              <a:t>Idea</a:t>
            </a:r>
            <a:endParaRPr b="1" i="0" sz="1600" u="none" cap="none" strike="noStrike">
              <a:solidFill>
                <a:srgbClr val="FFFFFF"/>
              </a:solidFill>
              <a:latin typeface="Arial"/>
              <a:ea typeface="Arial"/>
              <a:cs typeface="Arial"/>
              <a:sym typeface="Arial"/>
            </a:endParaRPr>
          </a:p>
        </p:txBody>
      </p:sp>
      <p:sp>
        <p:nvSpPr>
          <p:cNvPr id="548" name="Google Shape;548;g17d58849a11_0_11"/>
          <p:cNvSpPr txBox="1"/>
          <p:nvPr/>
        </p:nvSpPr>
        <p:spPr>
          <a:xfrm>
            <a:off x="2681446" y="1503144"/>
            <a:ext cx="308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g17d58849a11_0_11"/>
          <p:cNvSpPr txBox="1"/>
          <p:nvPr/>
        </p:nvSpPr>
        <p:spPr>
          <a:xfrm>
            <a:off x="910050" y="1677963"/>
            <a:ext cx="1548300" cy="10248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Features</a:t>
            </a:r>
            <a:r>
              <a:rPr b="1" i="0" lang="en-US" sz="1800" u="none" cap="none" strike="noStrike">
                <a:solidFill>
                  <a:srgbClr val="FFFFFF"/>
                </a:solidFill>
                <a:latin typeface="Arial"/>
                <a:ea typeface="Arial"/>
                <a:cs typeface="Arial"/>
                <a:sym typeface="Arial"/>
              </a:rPr>
              <a:t> </a:t>
            </a:r>
            <a:endParaRPr b="1" i="0" sz="1800" u="none" cap="none" strike="noStrike">
              <a:solidFill>
                <a:srgbClr val="FFFFFF"/>
              </a:solidFill>
              <a:latin typeface="Arial"/>
              <a:ea typeface="Arial"/>
              <a:cs typeface="Arial"/>
              <a:sym typeface="Arial"/>
            </a:endParaRPr>
          </a:p>
        </p:txBody>
      </p:sp>
      <p:sp>
        <p:nvSpPr>
          <p:cNvPr id="550" name="Google Shape;550;g17d58849a11_0_11"/>
          <p:cNvSpPr txBox="1"/>
          <p:nvPr/>
        </p:nvSpPr>
        <p:spPr>
          <a:xfrm>
            <a:off x="2512238" y="1124150"/>
            <a:ext cx="676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38D"/>
                </a:solidFill>
                <a:latin typeface="Arial"/>
                <a:ea typeface="Arial"/>
                <a:cs typeface="Arial"/>
                <a:sym typeface="Arial"/>
              </a:rPr>
              <a:t>Create a linear combination on selected features</a:t>
            </a:r>
            <a:endParaRPr b="0" i="0" sz="1400" u="none" cap="none" strike="noStrike">
              <a:solidFill>
                <a:srgbClr val="00338D"/>
              </a:solidFill>
              <a:latin typeface="Arial"/>
              <a:ea typeface="Arial"/>
              <a:cs typeface="Arial"/>
              <a:sym typeface="Arial"/>
            </a:endParaRPr>
          </a:p>
        </p:txBody>
      </p:sp>
      <p:sp>
        <p:nvSpPr>
          <p:cNvPr id="551" name="Google Shape;551;g17d58849a11_0_11"/>
          <p:cNvSpPr txBox="1"/>
          <p:nvPr/>
        </p:nvSpPr>
        <p:spPr>
          <a:xfrm>
            <a:off x="910050" y="3383700"/>
            <a:ext cx="1548300" cy="13713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Process</a:t>
            </a:r>
            <a:r>
              <a:rPr b="1" i="0" lang="en-US" sz="1800" u="none" cap="none" strike="noStrike">
                <a:solidFill>
                  <a:srgbClr val="FFFFFF"/>
                </a:solidFill>
                <a:latin typeface="Arial"/>
                <a:ea typeface="Arial"/>
                <a:cs typeface="Arial"/>
                <a:sym typeface="Arial"/>
              </a:rPr>
              <a:t> </a:t>
            </a:r>
            <a:endParaRPr b="1" i="0" sz="1800" u="none" cap="none" strike="noStrike">
              <a:solidFill>
                <a:srgbClr val="FFFFFF"/>
              </a:solidFill>
              <a:latin typeface="Arial"/>
              <a:ea typeface="Arial"/>
              <a:cs typeface="Arial"/>
              <a:sym typeface="Arial"/>
            </a:endParaRPr>
          </a:p>
        </p:txBody>
      </p:sp>
      <p:sp>
        <p:nvSpPr>
          <p:cNvPr id="552" name="Google Shape;552;g17d58849a11_0_11"/>
          <p:cNvSpPr txBox="1"/>
          <p:nvPr/>
        </p:nvSpPr>
        <p:spPr>
          <a:xfrm>
            <a:off x="910050" y="2840588"/>
            <a:ext cx="1548300" cy="3894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Weights</a:t>
            </a:r>
            <a:r>
              <a:rPr b="1" i="0" lang="en-US" sz="1800" u="none" cap="none" strike="noStrike">
                <a:solidFill>
                  <a:srgbClr val="FFFFFF"/>
                </a:solidFill>
                <a:latin typeface="Arial"/>
                <a:ea typeface="Arial"/>
                <a:cs typeface="Arial"/>
                <a:sym typeface="Arial"/>
              </a:rPr>
              <a:t> </a:t>
            </a:r>
            <a:endParaRPr b="1" i="0" sz="1800" u="none" cap="none" strike="noStrike">
              <a:solidFill>
                <a:srgbClr val="FFFFFF"/>
              </a:solidFill>
              <a:latin typeface="Arial"/>
              <a:ea typeface="Arial"/>
              <a:cs typeface="Arial"/>
              <a:sym typeface="Arial"/>
            </a:endParaRPr>
          </a:p>
        </p:txBody>
      </p:sp>
      <p:sp>
        <p:nvSpPr>
          <p:cNvPr id="553" name="Google Shape;553;g17d58849a11_0_11"/>
          <p:cNvSpPr txBox="1"/>
          <p:nvPr/>
        </p:nvSpPr>
        <p:spPr>
          <a:xfrm>
            <a:off x="2498849" y="1576350"/>
            <a:ext cx="60666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 of attraction/entertainments within 1 mile driving distance</a:t>
            </a:r>
            <a:endParaRPr b="0"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Crime rate (includes violent crime, murder, rape, robbery, assault, property crime, burglary, larceny theft, motor vehicle theft, arson)</a:t>
            </a:r>
            <a:endParaRPr b="0" i="0" sz="1400" u="none" cap="none" strike="noStrike">
              <a:solidFill>
                <a:srgbClr val="00338D"/>
              </a:solidFill>
              <a:latin typeface="Arial"/>
              <a:ea typeface="Arial"/>
              <a:cs typeface="Arial"/>
              <a:sym typeface="Arial"/>
            </a:endParaRPr>
          </a:p>
          <a:p>
            <a:pPr indent="-317500" lvl="1" marL="9144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Take total and calculate rate based on population</a:t>
            </a:r>
            <a:endParaRPr b="0"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Natural risk score</a:t>
            </a:r>
            <a:endParaRPr b="0" i="0" sz="1400" u="none" cap="none" strike="noStrike">
              <a:solidFill>
                <a:srgbClr val="00338D"/>
              </a:solidFill>
              <a:latin typeface="Arial"/>
              <a:ea typeface="Arial"/>
              <a:cs typeface="Arial"/>
              <a:sym typeface="Arial"/>
            </a:endParaRPr>
          </a:p>
        </p:txBody>
      </p:sp>
      <p:sp>
        <p:nvSpPr>
          <p:cNvPr id="554" name="Google Shape;554;g17d58849a11_0_11"/>
          <p:cNvSpPr txBox="1"/>
          <p:nvPr/>
        </p:nvSpPr>
        <p:spPr>
          <a:xfrm>
            <a:off x="2498849" y="2825688"/>
            <a:ext cx="606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38D"/>
                </a:solidFill>
                <a:latin typeface="Arial"/>
                <a:ea typeface="Arial"/>
                <a:cs typeface="Arial"/>
                <a:sym typeface="Arial"/>
              </a:rPr>
              <a:t>All same (1) on three features</a:t>
            </a:r>
            <a:endParaRPr b="0" i="0" sz="1400" u="none" cap="none" strike="noStrike">
              <a:solidFill>
                <a:srgbClr val="00338D"/>
              </a:solidFill>
              <a:latin typeface="Arial"/>
              <a:ea typeface="Arial"/>
              <a:cs typeface="Arial"/>
              <a:sym typeface="Arial"/>
            </a:endParaRPr>
          </a:p>
        </p:txBody>
      </p:sp>
      <p:sp>
        <p:nvSpPr>
          <p:cNvPr id="555" name="Google Shape;555;g17d58849a11_0_11"/>
          <p:cNvSpPr txBox="1"/>
          <p:nvPr/>
        </p:nvSpPr>
        <p:spPr>
          <a:xfrm>
            <a:off x="2485325" y="3328550"/>
            <a:ext cx="66498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Use min-max scaler on each three features to make the number from 0 to 1 </a:t>
            </a:r>
            <a:r>
              <a:rPr b="0" i="0" lang="en-US" sz="1400" u="sng" cap="none" strike="noStrike">
                <a:solidFill>
                  <a:srgbClr val="00338D"/>
                </a:solidFill>
                <a:latin typeface="Arial"/>
                <a:ea typeface="Arial"/>
                <a:cs typeface="Arial"/>
                <a:sym typeface="Arial"/>
              </a:rPr>
              <a:t>on all data</a:t>
            </a:r>
            <a:endParaRPr b="0" i="0" sz="1400" u="sng"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Add each features together:</a:t>
            </a:r>
            <a:endParaRPr b="0" i="0" sz="1400" u="none" cap="none" strike="noStrike">
              <a:solidFill>
                <a:srgbClr val="00338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338D"/>
                </a:solidFill>
                <a:latin typeface="Arial"/>
                <a:ea typeface="Arial"/>
                <a:cs typeface="Arial"/>
                <a:sym typeface="Arial"/>
              </a:rPr>
              <a:t>1*# of attractions in 1 miles </a:t>
            </a:r>
            <a:r>
              <a:rPr b="1" lang="en-US">
                <a:solidFill>
                  <a:srgbClr val="00338D"/>
                </a:solidFill>
              </a:rPr>
              <a:t>-</a:t>
            </a:r>
            <a:r>
              <a:rPr b="1" i="0" lang="en-US" sz="1400" u="none" cap="none" strike="noStrike">
                <a:solidFill>
                  <a:srgbClr val="00338D"/>
                </a:solidFill>
                <a:latin typeface="Arial"/>
                <a:ea typeface="Arial"/>
                <a:cs typeface="Arial"/>
                <a:sym typeface="Arial"/>
              </a:rPr>
              <a:t> 1*total crime rate + 1*natural risk score</a:t>
            </a:r>
            <a:endParaRPr b="1"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Use min-max scaler on the score to make them from 0 to 1</a:t>
            </a:r>
            <a:endParaRPr b="0"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Query the score on optimized locations</a:t>
            </a:r>
            <a:endParaRPr b="0" i="0" sz="1400" u="none" cap="none" strike="noStrike">
              <a:solidFill>
                <a:srgbClr val="00338D"/>
              </a:solidFill>
              <a:latin typeface="Arial"/>
              <a:ea typeface="Arial"/>
              <a:cs typeface="Arial"/>
              <a:sym typeface="Arial"/>
            </a:endParaRPr>
          </a:p>
        </p:txBody>
      </p:sp>
      <p:sp>
        <p:nvSpPr>
          <p:cNvPr id="556" name="Google Shape;556;g17d58849a11_0_11"/>
          <p:cNvSpPr txBox="1"/>
          <p:nvPr/>
        </p:nvSpPr>
        <p:spPr>
          <a:xfrm>
            <a:off x="917038" y="5003425"/>
            <a:ext cx="1548300" cy="11271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Improvement</a:t>
            </a:r>
            <a:endParaRPr b="1" i="0" sz="1600" u="none" cap="none" strike="noStrike">
              <a:solidFill>
                <a:srgbClr val="FFFFFF"/>
              </a:solidFill>
              <a:latin typeface="Arial"/>
              <a:ea typeface="Arial"/>
              <a:cs typeface="Arial"/>
              <a:sym typeface="Arial"/>
            </a:endParaRPr>
          </a:p>
        </p:txBody>
      </p:sp>
      <p:sp>
        <p:nvSpPr>
          <p:cNvPr id="557" name="Google Shape;557;g17d58849a11_0_11"/>
          <p:cNvSpPr txBox="1"/>
          <p:nvPr/>
        </p:nvSpPr>
        <p:spPr>
          <a:xfrm>
            <a:off x="2519266" y="4881325"/>
            <a:ext cx="8352300" cy="1339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338D"/>
              </a:buClr>
              <a:buSzPts val="1500"/>
              <a:buFont typeface="Arial"/>
              <a:buAutoNum type="arabicPeriod"/>
            </a:pPr>
            <a:r>
              <a:rPr b="0" i="0" lang="en-US" sz="1500" u="none" cap="none" strike="sngStrike">
                <a:solidFill>
                  <a:srgbClr val="00338D"/>
                </a:solidFill>
                <a:latin typeface="Arial"/>
                <a:ea typeface="Arial"/>
                <a:cs typeface="Arial"/>
                <a:sym typeface="Arial"/>
              </a:rPr>
              <a:t>Total crime</a:t>
            </a:r>
            <a:r>
              <a:rPr b="0" i="0" lang="en-US" sz="1500" u="none" cap="none" strike="noStrike">
                <a:solidFill>
                  <a:srgbClr val="00338D"/>
                </a:solidFill>
                <a:latin typeface="Arial"/>
                <a:ea typeface="Arial"/>
                <a:cs typeface="Arial"/>
                <a:sym typeface="Arial"/>
              </a:rPr>
              <a:t> -&gt; </a:t>
            </a:r>
            <a:r>
              <a:rPr b="1" i="0" lang="en-US" sz="1500" u="none" cap="none" strike="noStrike">
                <a:solidFill>
                  <a:srgbClr val="00338D"/>
                </a:solidFill>
                <a:latin typeface="Arial"/>
                <a:ea typeface="Arial"/>
                <a:cs typeface="Arial"/>
                <a:sym typeface="Arial"/>
              </a:rPr>
              <a:t>different weights on different types of crime</a:t>
            </a:r>
            <a:endParaRPr b="1" i="0" sz="1500" u="none" cap="none" strike="noStrike">
              <a:solidFill>
                <a:srgbClr val="00338D"/>
              </a:solidFill>
              <a:latin typeface="Arial"/>
              <a:ea typeface="Arial"/>
              <a:cs typeface="Arial"/>
              <a:sym typeface="Arial"/>
            </a:endParaRPr>
          </a:p>
          <a:p>
            <a:pPr indent="-323850" lvl="1" marL="914400" marR="0" rtl="0" algn="l">
              <a:lnSpc>
                <a:spcPct val="100000"/>
              </a:lnSpc>
              <a:spcBef>
                <a:spcPts val="0"/>
              </a:spcBef>
              <a:spcAft>
                <a:spcPts val="0"/>
              </a:spcAft>
              <a:buClr>
                <a:srgbClr val="00338D"/>
              </a:buClr>
              <a:buSzPts val="1500"/>
              <a:buFont typeface="Arial"/>
              <a:buAutoNum type="alphaLcPeriod"/>
            </a:pPr>
            <a:r>
              <a:rPr b="0" i="0" lang="en-US" sz="1500" u="none" cap="none" strike="noStrike">
                <a:solidFill>
                  <a:srgbClr val="00338D"/>
                </a:solidFill>
                <a:latin typeface="Arial"/>
                <a:ea typeface="Arial"/>
                <a:cs typeface="Arial"/>
                <a:sym typeface="Arial"/>
              </a:rPr>
              <a:t>e.g, put more weight on </a:t>
            </a:r>
            <a:r>
              <a:rPr b="0" i="0" lang="en-US" sz="1500" u="none" cap="none" strike="noStrike">
                <a:solidFill>
                  <a:schemeClr val="dk2"/>
                </a:solidFill>
                <a:latin typeface="Arial"/>
                <a:ea typeface="Arial"/>
                <a:cs typeface="Arial"/>
                <a:sym typeface="Arial"/>
              </a:rPr>
              <a:t>motor vehicle theft comparing to arson </a:t>
            </a:r>
            <a:endParaRPr b="0" i="0" sz="1500" u="none" cap="none" strike="noStrike">
              <a:solidFill>
                <a:schemeClr val="dk2"/>
              </a:solidFill>
              <a:latin typeface="Arial"/>
              <a:ea typeface="Arial"/>
              <a:cs typeface="Arial"/>
              <a:sym typeface="Arial"/>
            </a:endParaRPr>
          </a:p>
          <a:p>
            <a:pPr indent="-323850" lvl="0" marL="457200" marR="0" rtl="0" algn="l">
              <a:lnSpc>
                <a:spcPct val="100000"/>
              </a:lnSpc>
              <a:spcBef>
                <a:spcPts val="0"/>
              </a:spcBef>
              <a:spcAft>
                <a:spcPts val="0"/>
              </a:spcAft>
              <a:buClr>
                <a:schemeClr val="dk2"/>
              </a:buClr>
              <a:buSzPts val="1500"/>
              <a:buFont typeface="Arial"/>
              <a:buAutoNum type="arabicPeriod"/>
            </a:pPr>
            <a:r>
              <a:rPr b="0" i="0" lang="en-US" sz="1500" u="none" cap="none" strike="sngStrike">
                <a:solidFill>
                  <a:schemeClr val="dk2"/>
                </a:solidFill>
                <a:latin typeface="Arial"/>
                <a:ea typeface="Arial"/>
                <a:cs typeface="Arial"/>
                <a:sym typeface="Arial"/>
              </a:rPr>
              <a:t>All same weight for three features</a:t>
            </a:r>
            <a:r>
              <a:rPr b="0" i="0" lang="en-US" sz="1500" u="none" cap="none" strike="noStrike">
                <a:solidFill>
                  <a:schemeClr val="dk2"/>
                </a:solidFill>
                <a:latin typeface="Arial"/>
                <a:ea typeface="Arial"/>
                <a:cs typeface="Arial"/>
                <a:sym typeface="Arial"/>
              </a:rPr>
              <a:t> -&gt; </a:t>
            </a:r>
            <a:r>
              <a:rPr b="1" i="0" lang="en-US" sz="1500" u="none" cap="none" strike="noStrike">
                <a:solidFill>
                  <a:schemeClr val="dk2"/>
                </a:solidFill>
                <a:latin typeface="Arial"/>
                <a:ea typeface="Arial"/>
                <a:cs typeface="Arial"/>
                <a:sym typeface="Arial"/>
              </a:rPr>
              <a:t>different weights on three features</a:t>
            </a:r>
            <a:endParaRPr b="1" i="0" sz="1500" u="none" cap="none" strike="noStrike">
              <a:solidFill>
                <a:schemeClr val="dk2"/>
              </a:solidFill>
              <a:latin typeface="Arial"/>
              <a:ea typeface="Arial"/>
              <a:cs typeface="Arial"/>
              <a:sym typeface="Arial"/>
            </a:endParaRPr>
          </a:p>
          <a:p>
            <a:pPr indent="-323850" lvl="0" marL="457200" marR="0" rtl="0" algn="l">
              <a:lnSpc>
                <a:spcPct val="100000"/>
              </a:lnSpc>
              <a:spcBef>
                <a:spcPts val="0"/>
              </a:spcBef>
              <a:spcAft>
                <a:spcPts val="0"/>
              </a:spcAft>
              <a:buClr>
                <a:schemeClr val="dk2"/>
              </a:buClr>
              <a:buSzPts val="1500"/>
              <a:buFont typeface="Arial"/>
              <a:buAutoNum type="arabicPeriod"/>
            </a:pPr>
            <a:r>
              <a:rPr b="1" i="0" lang="en-US" sz="1500" u="none" cap="none" strike="noStrike">
                <a:solidFill>
                  <a:schemeClr val="dk2"/>
                </a:solidFill>
                <a:latin typeface="Arial"/>
                <a:ea typeface="Arial"/>
                <a:cs typeface="Arial"/>
                <a:sym typeface="Arial"/>
              </a:rPr>
              <a:t>Add machine learning methods for comparison</a:t>
            </a:r>
            <a:r>
              <a:rPr b="0" i="0" lang="en-US" sz="1500" u="none" cap="none" strike="noStrike">
                <a:solidFill>
                  <a:schemeClr val="dk2"/>
                </a:solidFill>
                <a:latin typeface="Arial"/>
                <a:ea typeface="Arial"/>
                <a:cs typeface="Arial"/>
                <a:sym typeface="Arial"/>
              </a:rPr>
              <a:t>: based on current established patterns, what will be the score for each location</a:t>
            </a:r>
            <a:endParaRPr b="0" i="0" sz="1500" u="none" cap="none" strike="noStrike">
              <a:solidFill>
                <a:schemeClr val="dk2"/>
              </a:solidFill>
              <a:latin typeface="Arial"/>
              <a:ea typeface="Arial"/>
              <a:cs typeface="Arial"/>
              <a:sym typeface="Arial"/>
            </a:endParaRPr>
          </a:p>
        </p:txBody>
      </p:sp>
      <p:cxnSp>
        <p:nvCxnSpPr>
          <p:cNvPr id="558" name="Google Shape;558;g17d58849a11_0_11"/>
          <p:cNvCxnSpPr/>
          <p:nvPr/>
        </p:nvCxnSpPr>
        <p:spPr>
          <a:xfrm>
            <a:off x="910025" y="4881325"/>
            <a:ext cx="8176800" cy="0"/>
          </a:xfrm>
          <a:prstGeom prst="straightConnector1">
            <a:avLst/>
          </a:prstGeom>
          <a:noFill/>
          <a:ln cap="flat" cmpd="sng" w="28575">
            <a:solidFill>
              <a:srgbClr val="00338D"/>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
          <p:cNvSpPr txBox="1"/>
          <p:nvPr>
            <p:ph type="title"/>
          </p:nvPr>
        </p:nvSpPr>
        <p:spPr>
          <a:xfrm>
            <a:off x="998400" y="51888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Agenda</a:t>
            </a:r>
            <a:endParaRPr/>
          </a:p>
        </p:txBody>
      </p:sp>
      <p:sp>
        <p:nvSpPr>
          <p:cNvPr id="203" name="Google Shape;203;p2"/>
          <p:cNvSpPr/>
          <p:nvPr/>
        </p:nvSpPr>
        <p:spPr>
          <a:xfrm rot="10800000">
            <a:off x="2541476" y="162176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txBox="1"/>
          <p:nvPr/>
        </p:nvSpPr>
        <p:spPr>
          <a:xfrm>
            <a:off x="2734157" y="1621502"/>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rPr>
              <a:t>Project Recap</a:t>
            </a:r>
            <a:endParaRPr b="1" i="0" sz="1400" u="none" cap="none" strike="noStrike">
              <a:solidFill>
                <a:schemeClr val="lt1"/>
              </a:solidFill>
              <a:latin typeface="Arial"/>
              <a:ea typeface="Arial"/>
              <a:cs typeface="Arial"/>
              <a:sym typeface="Arial"/>
            </a:endParaRPr>
          </a:p>
        </p:txBody>
      </p:sp>
      <p:sp>
        <p:nvSpPr>
          <p:cNvPr id="205" name="Google Shape;205;p2"/>
          <p:cNvSpPr/>
          <p:nvPr/>
        </p:nvSpPr>
        <p:spPr>
          <a:xfrm>
            <a:off x="2122226" y="1610688"/>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2400" u="none" cap="none" strike="noStrike">
                <a:solidFill>
                  <a:schemeClr val="lt1"/>
                </a:solidFill>
                <a:latin typeface="Arial"/>
                <a:ea typeface="Arial"/>
                <a:cs typeface="Arial"/>
                <a:sym typeface="Arial"/>
              </a:rPr>
              <a:t>1</a:t>
            </a:r>
            <a:endParaRPr b="0" i="0" sz="3000" u="none" cap="none" strike="noStrike">
              <a:solidFill>
                <a:schemeClr val="lt2"/>
              </a:solidFill>
              <a:latin typeface="Arial"/>
              <a:ea typeface="Arial"/>
              <a:cs typeface="Arial"/>
              <a:sym typeface="Arial"/>
            </a:endParaRPr>
          </a:p>
        </p:txBody>
      </p:sp>
      <p:sp>
        <p:nvSpPr>
          <p:cNvPr id="206" name="Google Shape;206;p2"/>
          <p:cNvSpPr/>
          <p:nvPr/>
        </p:nvSpPr>
        <p:spPr>
          <a:xfrm rot="10800000">
            <a:off x="2524148" y="2566189"/>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2400" u="none" cap="none" strike="noStrike">
              <a:solidFill>
                <a:schemeClr val="lt1"/>
              </a:solidFill>
              <a:latin typeface="Arial"/>
              <a:ea typeface="Arial"/>
              <a:cs typeface="Arial"/>
              <a:sym typeface="Arial"/>
            </a:endParaRPr>
          </a:p>
        </p:txBody>
      </p:sp>
      <p:sp>
        <p:nvSpPr>
          <p:cNvPr id="207" name="Google Shape;207;p2"/>
          <p:cNvSpPr/>
          <p:nvPr/>
        </p:nvSpPr>
        <p:spPr>
          <a:xfrm>
            <a:off x="2139526" y="2565933"/>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rial"/>
                <a:ea typeface="Arial"/>
                <a:cs typeface="Arial"/>
                <a:sym typeface="Arial"/>
              </a:rPr>
              <a:t>2</a:t>
            </a:r>
            <a:endParaRPr b="1" i="0" sz="2400" u="none" cap="none" strike="noStrike">
              <a:solidFill>
                <a:schemeClr val="lt1"/>
              </a:solidFill>
              <a:latin typeface="Arial"/>
              <a:ea typeface="Arial"/>
              <a:cs typeface="Arial"/>
              <a:sym typeface="Arial"/>
            </a:endParaRPr>
          </a:p>
        </p:txBody>
      </p:sp>
      <p:sp>
        <p:nvSpPr>
          <p:cNvPr id="208" name="Google Shape;208;p2"/>
          <p:cNvSpPr txBox="1"/>
          <p:nvPr/>
        </p:nvSpPr>
        <p:spPr>
          <a:xfrm>
            <a:off x="2716829" y="2569095"/>
            <a:ext cx="7335600" cy="768900"/>
          </a:xfrm>
          <a:prstGeom prst="rect">
            <a:avLst/>
          </a:prstGeom>
          <a:noFill/>
          <a:ln>
            <a:noFill/>
          </a:ln>
        </p:spPr>
        <p:txBody>
          <a:bodyPr anchorCtr="0" anchor="ctr" bIns="91425" lIns="358550" spcFirstLastPara="1" rIns="170675" wrap="square" tIns="91425">
            <a:noAutofit/>
          </a:bodyPr>
          <a:lstStyle/>
          <a:p>
            <a:pPr indent="0" lvl="0" marL="0" rtl="0" algn="l">
              <a:lnSpc>
                <a:spcPct val="90000"/>
              </a:lnSpc>
              <a:spcBef>
                <a:spcPts val="0"/>
              </a:spcBef>
              <a:spcAft>
                <a:spcPts val="0"/>
              </a:spcAft>
              <a:buClr>
                <a:schemeClr val="lt1"/>
              </a:buClr>
              <a:buSzPts val="2400"/>
              <a:buFont typeface="Arial"/>
              <a:buNone/>
            </a:pPr>
            <a:r>
              <a:rPr b="1" lang="en-US" sz="2400">
                <a:solidFill>
                  <a:schemeClr val="lt1"/>
                </a:solidFill>
              </a:rPr>
              <a:t>Business Case: Initial Version</a:t>
            </a:r>
            <a:endParaRPr b="1" i="0" sz="2400" u="none" cap="none" strike="noStrike">
              <a:solidFill>
                <a:schemeClr val="lt1"/>
              </a:solidFill>
              <a:latin typeface="Arial"/>
              <a:ea typeface="Arial"/>
              <a:cs typeface="Arial"/>
              <a:sym typeface="Arial"/>
            </a:endParaRPr>
          </a:p>
        </p:txBody>
      </p:sp>
      <p:sp>
        <p:nvSpPr>
          <p:cNvPr id="209" name="Google Shape;209;p2"/>
          <p:cNvSpPr/>
          <p:nvPr/>
        </p:nvSpPr>
        <p:spPr>
          <a:xfrm rot="10800000">
            <a:off x="2524148" y="352778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txBox="1"/>
          <p:nvPr/>
        </p:nvSpPr>
        <p:spPr>
          <a:xfrm>
            <a:off x="2716829" y="3527521"/>
            <a:ext cx="7335600" cy="768900"/>
          </a:xfrm>
          <a:prstGeom prst="rect">
            <a:avLst/>
          </a:prstGeom>
          <a:noFill/>
          <a:ln>
            <a:noFill/>
          </a:ln>
        </p:spPr>
        <p:txBody>
          <a:bodyPr anchorCtr="0" anchor="ctr" bIns="91425" lIns="358550" spcFirstLastPara="1" rIns="170675" wrap="square" tIns="91425">
            <a:noAutofit/>
          </a:bodyPr>
          <a:lstStyle/>
          <a:p>
            <a:pPr indent="0" lvl="0" marL="0" rtl="0" algn="l">
              <a:lnSpc>
                <a:spcPct val="90000"/>
              </a:lnSpc>
              <a:spcBef>
                <a:spcPts val="0"/>
              </a:spcBef>
              <a:spcAft>
                <a:spcPts val="0"/>
              </a:spcAft>
              <a:buClr>
                <a:schemeClr val="lt1"/>
              </a:buClr>
              <a:buSzPts val="2400"/>
              <a:buFont typeface="Arial"/>
              <a:buNone/>
            </a:pPr>
            <a:r>
              <a:rPr b="1" lang="en-US" sz="2400">
                <a:solidFill>
                  <a:schemeClr val="lt1"/>
                </a:solidFill>
              </a:rPr>
              <a:t>Business Case: ML Version</a:t>
            </a:r>
            <a:endParaRPr b="1" i="0" sz="1400" u="none" cap="none" strike="noStrike">
              <a:solidFill>
                <a:schemeClr val="lt1"/>
              </a:solidFill>
              <a:latin typeface="Arial"/>
              <a:ea typeface="Arial"/>
              <a:cs typeface="Arial"/>
              <a:sym typeface="Arial"/>
            </a:endParaRPr>
          </a:p>
        </p:txBody>
      </p:sp>
      <p:sp>
        <p:nvSpPr>
          <p:cNvPr id="211" name="Google Shape;211;p2"/>
          <p:cNvSpPr/>
          <p:nvPr/>
        </p:nvSpPr>
        <p:spPr>
          <a:xfrm>
            <a:off x="2139526" y="3527521"/>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2400" u="none" cap="none" strike="noStrike">
                <a:solidFill>
                  <a:schemeClr val="lt1"/>
                </a:solidFill>
                <a:latin typeface="Arial"/>
                <a:ea typeface="Arial"/>
                <a:cs typeface="Arial"/>
                <a:sym typeface="Arial"/>
              </a:rPr>
              <a:t>3</a:t>
            </a:r>
            <a:endParaRPr b="0" i="0" sz="3000" u="none" cap="none" strike="noStrike">
              <a:solidFill>
                <a:schemeClr val="lt2"/>
              </a:solidFill>
              <a:latin typeface="Arial"/>
              <a:ea typeface="Arial"/>
              <a:cs typeface="Arial"/>
              <a:sym typeface="Arial"/>
            </a:endParaRPr>
          </a:p>
        </p:txBody>
      </p:sp>
      <p:sp>
        <p:nvSpPr>
          <p:cNvPr id="212" name="Google Shape;212;p2"/>
          <p:cNvSpPr/>
          <p:nvPr/>
        </p:nvSpPr>
        <p:spPr>
          <a:xfrm rot="10800000">
            <a:off x="2524148" y="4478413"/>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txBox="1"/>
          <p:nvPr/>
        </p:nvSpPr>
        <p:spPr>
          <a:xfrm>
            <a:off x="2716829" y="4478156"/>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3">
                  <a:extLst>
                    <a:ext uri="{A12FA001-AC4F-418D-AE19-62706E023703}">
                      <ahyp:hlinkClr val="tx"/>
                    </a:ext>
                  </a:extLst>
                </a:hlinkClick>
              </a:rPr>
              <a:t>Next Steps</a:t>
            </a:r>
            <a:endParaRPr b="1" i="0" sz="1400" u="none" cap="none" strike="noStrike">
              <a:solidFill>
                <a:schemeClr val="lt1"/>
              </a:solidFill>
              <a:latin typeface="Arial"/>
              <a:ea typeface="Arial"/>
              <a:cs typeface="Arial"/>
              <a:sym typeface="Arial"/>
            </a:endParaRPr>
          </a:p>
        </p:txBody>
      </p:sp>
      <p:sp>
        <p:nvSpPr>
          <p:cNvPr id="214" name="Google Shape;214;p2"/>
          <p:cNvSpPr/>
          <p:nvPr/>
        </p:nvSpPr>
        <p:spPr>
          <a:xfrm>
            <a:off x="2139526" y="4478156"/>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rial"/>
                <a:ea typeface="Arial"/>
                <a:cs typeface="Arial"/>
                <a:sym typeface="Arial"/>
              </a:rPr>
              <a:t>4</a:t>
            </a:r>
            <a:endParaRPr b="0" i="0" sz="3000" u="none" cap="none" strike="noStrike">
              <a:solidFill>
                <a:schemeClr val="l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1594ededcb6_0_34"/>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Project Recap: </a:t>
            </a:r>
            <a:r>
              <a:rPr lang="en-US" sz="2800"/>
              <a:t>From Last Week</a:t>
            </a:r>
            <a:endParaRPr sz="2800"/>
          </a:p>
        </p:txBody>
      </p:sp>
      <p:sp>
        <p:nvSpPr>
          <p:cNvPr id="564" name="Google Shape;564;g1594ededcb6_0_34"/>
          <p:cNvSpPr txBox="1"/>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marR="0" rtl="0" algn="l">
              <a:lnSpc>
                <a:spcPct val="100000"/>
              </a:lnSpc>
              <a:spcBef>
                <a:spcPts val="600"/>
              </a:spcBef>
              <a:spcAft>
                <a:spcPts val="0"/>
              </a:spcAft>
              <a:buClr>
                <a:srgbClr val="000000"/>
              </a:buClr>
              <a:buSzPts val="1500"/>
              <a:buFont typeface="Arial"/>
              <a:buNone/>
            </a:pPr>
            <a:r>
              <a:t/>
            </a:r>
            <a:endParaRPr b="0" i="0" sz="1500" u="none" cap="none" strike="noStrike">
              <a:solidFill>
                <a:srgbClr val="00338D"/>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rPr b="1" i="0" lang="en-US" sz="2000" u="none" cap="none" strike="noStrike">
                <a:solidFill>
                  <a:srgbClr val="00338D"/>
                </a:solidFill>
                <a:latin typeface="Arial"/>
                <a:ea typeface="Arial"/>
                <a:cs typeface="Arial"/>
                <a:sym typeface="Arial"/>
              </a:rPr>
              <a:t>Action items:</a:t>
            </a:r>
            <a:endParaRPr b="0" i="0" sz="2000" u="none" cap="none" strike="noStrike">
              <a:solidFill>
                <a:srgbClr val="00338D"/>
              </a:solidFill>
              <a:latin typeface="Arial"/>
              <a:ea typeface="Arial"/>
              <a:cs typeface="Arial"/>
              <a:sym typeface="Arial"/>
            </a:endParaRPr>
          </a:p>
          <a:p>
            <a:pPr indent="-336550" lvl="0" marL="457200" rtl="0" algn="l">
              <a:spcBef>
                <a:spcPts val="600"/>
              </a:spcBef>
              <a:spcAft>
                <a:spcPts val="0"/>
              </a:spcAft>
              <a:buClr>
                <a:schemeClr val="dk2"/>
              </a:buClr>
              <a:buSzPts val="1700"/>
              <a:buChar char="●"/>
            </a:pPr>
            <a:r>
              <a:rPr lang="en-US" sz="1700">
                <a:solidFill>
                  <a:schemeClr val="dk2"/>
                </a:solidFill>
              </a:rPr>
              <a:t>Finish 2nd report (required by Columbia DSI Capstone project course) and poster</a:t>
            </a:r>
            <a:endParaRPr sz="1700">
              <a:solidFill>
                <a:schemeClr val="dk2"/>
              </a:solidFill>
            </a:endParaRPr>
          </a:p>
          <a:p>
            <a:pPr indent="-336550" lvl="0" marL="457200" rtl="0" algn="l">
              <a:spcBef>
                <a:spcPts val="600"/>
              </a:spcBef>
              <a:spcAft>
                <a:spcPts val="0"/>
              </a:spcAft>
              <a:buClr>
                <a:schemeClr val="dk2"/>
              </a:buClr>
              <a:buSzPts val="1700"/>
              <a:buChar char="●"/>
            </a:pPr>
            <a:r>
              <a:rPr lang="en-US" sz="1700">
                <a:solidFill>
                  <a:schemeClr val="dk2"/>
                </a:solidFill>
              </a:rPr>
              <a:t>Improve evaluation metric on models</a:t>
            </a:r>
            <a:endParaRPr sz="1700">
              <a:solidFill>
                <a:schemeClr val="dk2"/>
              </a:solidFill>
            </a:endParaRPr>
          </a:p>
          <a:p>
            <a:pPr indent="-336550" lvl="1" marL="914400" rtl="0" algn="l">
              <a:spcBef>
                <a:spcPts val="600"/>
              </a:spcBef>
              <a:spcAft>
                <a:spcPts val="0"/>
              </a:spcAft>
              <a:buClr>
                <a:schemeClr val="dk2"/>
              </a:buClr>
              <a:buSzPts val="1700"/>
              <a:buChar char="○"/>
            </a:pPr>
            <a:r>
              <a:rPr lang="en-US" sz="1700">
                <a:solidFill>
                  <a:schemeClr val="dk2"/>
                </a:solidFill>
              </a:rPr>
              <a:t>Gather more data on unit cost on station/charger/driving per mile</a:t>
            </a:r>
            <a:endParaRPr sz="1700">
              <a:solidFill>
                <a:schemeClr val="dk2"/>
              </a:solidFill>
            </a:endParaRPr>
          </a:p>
          <a:p>
            <a:pPr indent="-336550" lvl="0" marL="457200" rtl="0" algn="l">
              <a:spcBef>
                <a:spcPts val="600"/>
              </a:spcBef>
              <a:spcAft>
                <a:spcPts val="0"/>
              </a:spcAft>
              <a:buClr>
                <a:schemeClr val="dk2"/>
              </a:buClr>
              <a:buSzPts val="1700"/>
              <a:buChar char="●"/>
            </a:pPr>
            <a:r>
              <a:rPr lang="en-US" sz="1700">
                <a:solidFill>
                  <a:schemeClr val="dk2"/>
                </a:solidFill>
              </a:rPr>
              <a:t>Modify business case: adjust weights and try other models</a:t>
            </a:r>
            <a:endParaRPr sz="1700">
              <a:solidFill>
                <a:schemeClr val="dk2"/>
              </a:solidFil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rgbClr val="00338D"/>
              </a:solidFill>
              <a:latin typeface="Arial"/>
              <a:ea typeface="Arial"/>
              <a:cs typeface="Arial"/>
              <a:sym typeface="Arial"/>
            </a:endParaRPr>
          </a:p>
        </p:txBody>
      </p:sp>
      <p:sp>
        <p:nvSpPr>
          <p:cNvPr id="565" name="Google Shape;565;g1594ededcb6_0_3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17f8824fce1_3_76"/>
          <p:cNvSpPr txBox="1"/>
          <p:nvPr>
            <p:ph type="title"/>
          </p:nvPr>
        </p:nvSpPr>
        <p:spPr>
          <a:xfrm>
            <a:off x="998400" y="431800"/>
            <a:ext cx="10195200" cy="53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Business Case: EDA - </a:t>
            </a:r>
            <a:r>
              <a:rPr lang="en-US" sz="2800"/>
              <a:t>median</a:t>
            </a:r>
            <a:r>
              <a:rPr lang="en-US" sz="2800"/>
              <a:t> household income by </a:t>
            </a:r>
            <a:r>
              <a:rPr lang="en-US" sz="2800"/>
              <a:t>zip code</a:t>
            </a:r>
            <a:endParaRPr sz="2800"/>
          </a:p>
        </p:txBody>
      </p:sp>
      <p:sp>
        <p:nvSpPr>
          <p:cNvPr id="572" name="Google Shape;572;g17f8824fce1_3_7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573" name="Google Shape;573;g17f8824fce1_3_76"/>
          <p:cNvSpPr txBox="1"/>
          <p:nvPr/>
        </p:nvSpPr>
        <p:spPr>
          <a:xfrm>
            <a:off x="8239125" y="1322400"/>
            <a:ext cx="3185700" cy="239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The distribution is as expected</a:t>
            </a:r>
            <a:endParaRPr b="1" sz="1500">
              <a:solidFill>
                <a:schemeClr val="dk2"/>
              </a:solidFill>
            </a:endParaRPr>
          </a:p>
          <a:p>
            <a:pPr indent="0" lvl="0" marL="0" rtl="0" algn="l">
              <a:spcBef>
                <a:spcPts val="0"/>
              </a:spcBef>
              <a:spcAft>
                <a:spcPts val="0"/>
              </a:spcAft>
              <a:buNone/>
            </a:pPr>
            <a:r>
              <a:t/>
            </a:r>
            <a:endParaRPr b="1" sz="1500">
              <a:solidFill>
                <a:schemeClr val="dk2"/>
              </a:solidFill>
            </a:endParaRPr>
          </a:p>
          <a:p>
            <a:pPr indent="-209550" lvl="0" marL="285750" rtl="0" algn="l">
              <a:spcBef>
                <a:spcPts val="0"/>
              </a:spcBef>
              <a:spcAft>
                <a:spcPts val="0"/>
              </a:spcAft>
              <a:buClr>
                <a:schemeClr val="dk2"/>
              </a:buClr>
              <a:buSzPts val="1500"/>
              <a:buChar char="●"/>
            </a:pPr>
            <a:r>
              <a:rPr lang="en-US" sz="1500">
                <a:solidFill>
                  <a:schemeClr val="dk2"/>
                </a:solidFill>
              </a:rPr>
              <a:t>Transparent areas are locations without income record</a:t>
            </a:r>
            <a:endParaRPr sz="1500">
              <a:solidFill>
                <a:schemeClr val="dk2"/>
              </a:solidFill>
            </a:endParaRPr>
          </a:p>
          <a:p>
            <a:pPr indent="-209550" lvl="1" marL="571500" rtl="0" algn="l">
              <a:spcBef>
                <a:spcPts val="1000"/>
              </a:spcBef>
              <a:spcAft>
                <a:spcPts val="0"/>
              </a:spcAft>
              <a:buClr>
                <a:schemeClr val="dk2"/>
              </a:buClr>
              <a:buSzPts val="1500"/>
              <a:buChar char="○"/>
            </a:pPr>
            <a:r>
              <a:rPr lang="en-US" sz="1500">
                <a:solidFill>
                  <a:schemeClr val="dk2"/>
                </a:solidFill>
              </a:rPr>
              <a:t>Most transparent areas are national forest areas</a:t>
            </a:r>
            <a:endParaRPr sz="1500">
              <a:solidFill>
                <a:schemeClr val="dk2"/>
              </a:solidFill>
            </a:endParaRPr>
          </a:p>
          <a:p>
            <a:pPr indent="-209550" lvl="1" marL="571500" rtl="0" algn="l">
              <a:spcBef>
                <a:spcPts val="0"/>
              </a:spcBef>
              <a:spcAft>
                <a:spcPts val="0"/>
              </a:spcAft>
              <a:buClr>
                <a:schemeClr val="dk2"/>
              </a:buClr>
              <a:buSzPts val="1500"/>
              <a:buChar char="○"/>
            </a:pPr>
            <a:r>
              <a:rPr lang="en-US" sz="1500">
                <a:solidFill>
                  <a:schemeClr val="dk2"/>
                </a:solidFill>
              </a:rPr>
              <a:t>Higher median household income area around Seattle city area</a:t>
            </a:r>
            <a:endParaRPr sz="1500">
              <a:solidFill>
                <a:schemeClr val="dk2"/>
              </a:solidFill>
            </a:endParaRPr>
          </a:p>
        </p:txBody>
      </p:sp>
      <p:pic>
        <p:nvPicPr>
          <p:cNvPr id="574" name="Google Shape;574;g17f8824fce1_3_76"/>
          <p:cNvPicPr preferRelativeResize="0"/>
          <p:nvPr/>
        </p:nvPicPr>
        <p:blipFill>
          <a:blip r:embed="rId3">
            <a:alphaModFix/>
          </a:blip>
          <a:stretch>
            <a:fillRect/>
          </a:stretch>
        </p:blipFill>
        <p:spPr>
          <a:xfrm>
            <a:off x="614475" y="1243050"/>
            <a:ext cx="7479550" cy="4816275"/>
          </a:xfrm>
          <a:prstGeom prst="rect">
            <a:avLst/>
          </a:prstGeom>
          <a:noFill/>
          <a:ln>
            <a:noFill/>
          </a:ln>
        </p:spPr>
      </p:pic>
      <p:pic>
        <p:nvPicPr>
          <p:cNvPr id="575" name="Google Shape;575;g17f8824fce1_3_76"/>
          <p:cNvPicPr preferRelativeResize="0"/>
          <p:nvPr/>
        </p:nvPicPr>
        <p:blipFill rotWithShape="1">
          <a:blip r:embed="rId4">
            <a:alphaModFix/>
          </a:blip>
          <a:srcRect b="6747" l="8495" r="13780" t="9119"/>
          <a:stretch/>
        </p:blipFill>
        <p:spPr>
          <a:xfrm>
            <a:off x="8396000" y="3987800"/>
            <a:ext cx="2871950" cy="2071525"/>
          </a:xfrm>
          <a:prstGeom prst="rect">
            <a:avLst/>
          </a:prstGeom>
          <a:noFill/>
          <a:ln cap="flat" cmpd="sng" w="28575">
            <a:solidFill>
              <a:schemeClr val="dk2"/>
            </a:solidFill>
            <a:prstDash val="solid"/>
            <a:round/>
            <a:headEnd len="sm" w="sm" type="none"/>
            <a:tailEnd len="sm" w="sm" type="none"/>
          </a:ln>
        </p:spPr>
      </p:pic>
      <p:cxnSp>
        <p:nvCxnSpPr>
          <p:cNvPr id="576" name="Google Shape;576;g17f8824fce1_3_76"/>
          <p:cNvCxnSpPr/>
          <p:nvPr/>
        </p:nvCxnSpPr>
        <p:spPr>
          <a:xfrm>
            <a:off x="3201450" y="3468225"/>
            <a:ext cx="5194500" cy="502200"/>
          </a:xfrm>
          <a:prstGeom prst="straightConnector1">
            <a:avLst/>
          </a:prstGeom>
          <a:noFill/>
          <a:ln cap="flat" cmpd="sng" w="19050">
            <a:solidFill>
              <a:schemeClr val="dk2"/>
            </a:solidFill>
            <a:prstDash val="solid"/>
            <a:round/>
            <a:headEnd len="med" w="med" type="none"/>
            <a:tailEnd len="med" w="med" type="none"/>
          </a:ln>
        </p:spPr>
      </p:cxnSp>
      <p:cxnSp>
        <p:nvCxnSpPr>
          <p:cNvPr id="577" name="Google Shape;577;g17f8824fce1_3_76"/>
          <p:cNvCxnSpPr/>
          <p:nvPr/>
        </p:nvCxnSpPr>
        <p:spPr>
          <a:xfrm>
            <a:off x="3201450" y="3468225"/>
            <a:ext cx="5163000" cy="2589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17f8824fce1_2_2"/>
          <p:cNvSpPr txBox="1"/>
          <p:nvPr>
            <p:ph type="title"/>
          </p:nvPr>
        </p:nvSpPr>
        <p:spPr>
          <a:xfrm>
            <a:off x="1003200" y="432000"/>
            <a:ext cx="103527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Business Case</a:t>
            </a:r>
            <a:r>
              <a:rPr lang="en-US" sz="2800"/>
              <a:t>: improved baseline score on optimized locations</a:t>
            </a:r>
            <a:endParaRPr sz="2800"/>
          </a:p>
        </p:txBody>
      </p:sp>
      <p:sp>
        <p:nvSpPr>
          <p:cNvPr id="583" name="Google Shape;583;g17f8824fce1_2_2"/>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cxnSp>
        <p:nvCxnSpPr>
          <p:cNvPr id="584" name="Google Shape;584;g17f8824fce1_2_2"/>
          <p:cNvCxnSpPr/>
          <p:nvPr/>
        </p:nvCxnSpPr>
        <p:spPr>
          <a:xfrm>
            <a:off x="999550" y="1804150"/>
            <a:ext cx="8115000" cy="0"/>
          </a:xfrm>
          <a:prstGeom prst="straightConnector1">
            <a:avLst/>
          </a:prstGeom>
          <a:noFill/>
          <a:ln cap="flat" cmpd="sng" w="28575">
            <a:solidFill>
              <a:srgbClr val="00338D"/>
            </a:solidFill>
            <a:prstDash val="solid"/>
            <a:round/>
            <a:headEnd len="sm" w="sm" type="none"/>
            <a:tailEnd len="sm" w="sm" type="none"/>
          </a:ln>
        </p:spPr>
      </p:cxnSp>
      <p:sp>
        <p:nvSpPr>
          <p:cNvPr id="585" name="Google Shape;585;g17f8824fce1_2_2"/>
          <p:cNvSpPr txBox="1"/>
          <p:nvPr/>
        </p:nvSpPr>
        <p:spPr>
          <a:xfrm>
            <a:off x="1003200" y="1917350"/>
            <a:ext cx="1462200" cy="4002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US" sz="1600" u="none" cap="none" strike="noStrike">
                <a:solidFill>
                  <a:srgbClr val="FFFFFF"/>
                </a:solidFill>
                <a:latin typeface="Arial"/>
                <a:ea typeface="Arial"/>
                <a:cs typeface="Arial"/>
                <a:sym typeface="Arial"/>
              </a:rPr>
              <a:t>Idea</a:t>
            </a:r>
            <a:endParaRPr b="1" i="0" sz="1600" u="none" cap="none" strike="noStrike">
              <a:solidFill>
                <a:srgbClr val="FFFFFF"/>
              </a:solidFill>
              <a:latin typeface="Arial"/>
              <a:ea typeface="Arial"/>
              <a:cs typeface="Arial"/>
              <a:sym typeface="Arial"/>
            </a:endParaRPr>
          </a:p>
        </p:txBody>
      </p:sp>
      <p:sp>
        <p:nvSpPr>
          <p:cNvPr id="586" name="Google Shape;586;g17f8824fce1_2_2"/>
          <p:cNvSpPr txBox="1"/>
          <p:nvPr/>
        </p:nvSpPr>
        <p:spPr>
          <a:xfrm>
            <a:off x="2688621" y="2280569"/>
            <a:ext cx="308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17f8824fce1_2_2"/>
          <p:cNvSpPr txBox="1"/>
          <p:nvPr/>
        </p:nvSpPr>
        <p:spPr>
          <a:xfrm>
            <a:off x="1003325" y="2456150"/>
            <a:ext cx="1462200" cy="12528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Features</a:t>
            </a:r>
            <a:r>
              <a:rPr b="1" i="0" lang="en-US" sz="1800" u="none" cap="none" strike="noStrike">
                <a:solidFill>
                  <a:srgbClr val="FFFFFF"/>
                </a:solidFill>
                <a:latin typeface="Arial"/>
                <a:ea typeface="Arial"/>
                <a:cs typeface="Arial"/>
                <a:sym typeface="Arial"/>
              </a:rPr>
              <a:t> </a:t>
            </a:r>
            <a:endParaRPr b="1" i="0" sz="1800" u="none" cap="none" strike="noStrike">
              <a:solidFill>
                <a:srgbClr val="FFFFFF"/>
              </a:solidFill>
              <a:latin typeface="Arial"/>
              <a:ea typeface="Arial"/>
              <a:cs typeface="Arial"/>
              <a:sym typeface="Arial"/>
            </a:endParaRPr>
          </a:p>
        </p:txBody>
      </p:sp>
      <p:sp>
        <p:nvSpPr>
          <p:cNvPr id="588" name="Google Shape;588;g17f8824fce1_2_2"/>
          <p:cNvSpPr txBox="1"/>
          <p:nvPr/>
        </p:nvSpPr>
        <p:spPr>
          <a:xfrm>
            <a:off x="2519413" y="1901575"/>
            <a:ext cx="676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38D"/>
                </a:solidFill>
                <a:latin typeface="Arial"/>
                <a:ea typeface="Arial"/>
                <a:cs typeface="Arial"/>
                <a:sym typeface="Arial"/>
              </a:rPr>
              <a:t>Create a linear combination on selected features</a:t>
            </a:r>
            <a:endParaRPr b="0" i="0" sz="1400" u="none" cap="none" strike="noStrike">
              <a:solidFill>
                <a:srgbClr val="00338D"/>
              </a:solidFill>
              <a:latin typeface="Arial"/>
              <a:ea typeface="Arial"/>
              <a:cs typeface="Arial"/>
              <a:sym typeface="Arial"/>
            </a:endParaRPr>
          </a:p>
        </p:txBody>
      </p:sp>
      <p:sp>
        <p:nvSpPr>
          <p:cNvPr id="589" name="Google Shape;589;g17f8824fce1_2_2"/>
          <p:cNvSpPr txBox="1"/>
          <p:nvPr/>
        </p:nvSpPr>
        <p:spPr>
          <a:xfrm>
            <a:off x="1003325" y="4341900"/>
            <a:ext cx="1462200" cy="14775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Process</a:t>
            </a:r>
            <a:r>
              <a:rPr b="1" i="0" lang="en-US" sz="1800" u="none" cap="none" strike="noStrike">
                <a:solidFill>
                  <a:srgbClr val="FFFFFF"/>
                </a:solidFill>
                <a:latin typeface="Arial"/>
                <a:ea typeface="Arial"/>
                <a:cs typeface="Arial"/>
                <a:sym typeface="Arial"/>
              </a:rPr>
              <a:t> </a:t>
            </a:r>
            <a:endParaRPr b="1" i="0" sz="1800" u="none" cap="none" strike="noStrike">
              <a:solidFill>
                <a:srgbClr val="FFFFFF"/>
              </a:solidFill>
              <a:latin typeface="Arial"/>
              <a:ea typeface="Arial"/>
              <a:cs typeface="Arial"/>
              <a:sym typeface="Arial"/>
            </a:endParaRPr>
          </a:p>
        </p:txBody>
      </p:sp>
      <p:sp>
        <p:nvSpPr>
          <p:cNvPr id="590" name="Google Shape;590;g17f8824fce1_2_2"/>
          <p:cNvSpPr txBox="1"/>
          <p:nvPr/>
        </p:nvSpPr>
        <p:spPr>
          <a:xfrm>
            <a:off x="1003325" y="3851575"/>
            <a:ext cx="1462200" cy="3477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Arial"/>
                <a:ea typeface="Arial"/>
                <a:cs typeface="Arial"/>
                <a:sym typeface="Arial"/>
              </a:rPr>
              <a:t>Weights</a:t>
            </a:r>
            <a:r>
              <a:rPr b="1" i="0" lang="en-US" sz="1800" u="none" cap="none" strike="noStrike">
                <a:solidFill>
                  <a:srgbClr val="FFFFFF"/>
                </a:solidFill>
                <a:latin typeface="Arial"/>
                <a:ea typeface="Arial"/>
                <a:cs typeface="Arial"/>
                <a:sym typeface="Arial"/>
              </a:rPr>
              <a:t> </a:t>
            </a:r>
            <a:endParaRPr b="1" i="0" sz="1800" u="none" cap="none" strike="noStrike">
              <a:solidFill>
                <a:srgbClr val="FFFFFF"/>
              </a:solidFill>
              <a:latin typeface="Arial"/>
              <a:ea typeface="Arial"/>
              <a:cs typeface="Arial"/>
              <a:sym typeface="Arial"/>
            </a:endParaRPr>
          </a:p>
        </p:txBody>
      </p:sp>
      <p:sp>
        <p:nvSpPr>
          <p:cNvPr id="591" name="Google Shape;591;g17f8824fce1_2_2"/>
          <p:cNvSpPr txBox="1"/>
          <p:nvPr/>
        </p:nvSpPr>
        <p:spPr>
          <a:xfrm>
            <a:off x="2506024" y="2342675"/>
            <a:ext cx="60666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 of attraction/entertainments within 1 mile driving distance</a:t>
            </a:r>
            <a:endParaRPr b="0"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Crime rate (includes violent crime, murder, rape, robbery, assault, property crime, burglary, larceny theft, motor vehicle theft, arson)</a:t>
            </a:r>
            <a:endParaRPr b="0" i="0" sz="1400" u="none" cap="none" strike="noStrike">
              <a:solidFill>
                <a:srgbClr val="00338D"/>
              </a:solidFill>
              <a:latin typeface="Arial"/>
              <a:ea typeface="Arial"/>
              <a:cs typeface="Arial"/>
              <a:sym typeface="Arial"/>
            </a:endParaRPr>
          </a:p>
          <a:p>
            <a:pPr indent="-317500" lvl="1" marL="9144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Take total and calculate rate based on population</a:t>
            </a:r>
            <a:endParaRPr b="0"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Natural risk score</a:t>
            </a:r>
            <a:endParaRPr b="0"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Char char="●"/>
            </a:pPr>
            <a:r>
              <a:rPr b="1" lang="en-US">
                <a:solidFill>
                  <a:srgbClr val="00338D"/>
                </a:solidFill>
              </a:rPr>
              <a:t>Median household income</a:t>
            </a:r>
            <a:endParaRPr b="1">
              <a:solidFill>
                <a:srgbClr val="00338D"/>
              </a:solidFill>
            </a:endParaRPr>
          </a:p>
        </p:txBody>
      </p:sp>
      <p:sp>
        <p:nvSpPr>
          <p:cNvPr id="592" name="Google Shape;592;g17f8824fce1_2_2"/>
          <p:cNvSpPr txBox="1"/>
          <p:nvPr/>
        </p:nvSpPr>
        <p:spPr>
          <a:xfrm>
            <a:off x="2506024" y="3827351"/>
            <a:ext cx="606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38D"/>
                </a:solidFill>
                <a:latin typeface="Arial"/>
                <a:ea typeface="Arial"/>
                <a:cs typeface="Arial"/>
                <a:sym typeface="Arial"/>
              </a:rPr>
              <a:t>All same (1) on</a:t>
            </a:r>
            <a:r>
              <a:rPr lang="en-US">
                <a:solidFill>
                  <a:srgbClr val="00338D"/>
                </a:solidFill>
              </a:rPr>
              <a:t> all 4</a:t>
            </a:r>
            <a:r>
              <a:rPr b="0" i="0" lang="en-US" sz="1400" u="none" cap="none" strike="noStrike">
                <a:solidFill>
                  <a:srgbClr val="00338D"/>
                </a:solidFill>
                <a:latin typeface="Arial"/>
                <a:ea typeface="Arial"/>
                <a:cs typeface="Arial"/>
                <a:sym typeface="Arial"/>
              </a:rPr>
              <a:t> features</a:t>
            </a:r>
            <a:endParaRPr b="0" i="0" sz="1400" u="none" cap="none" strike="noStrike">
              <a:solidFill>
                <a:srgbClr val="00338D"/>
              </a:solidFill>
              <a:latin typeface="Arial"/>
              <a:ea typeface="Arial"/>
              <a:cs typeface="Arial"/>
              <a:sym typeface="Arial"/>
            </a:endParaRPr>
          </a:p>
        </p:txBody>
      </p:sp>
      <p:sp>
        <p:nvSpPr>
          <p:cNvPr id="593" name="Google Shape;593;g17f8824fce1_2_2"/>
          <p:cNvSpPr txBox="1"/>
          <p:nvPr/>
        </p:nvSpPr>
        <p:spPr>
          <a:xfrm>
            <a:off x="2492500" y="4234725"/>
            <a:ext cx="66498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Use min-max scaler on each three features to make the number from 0 to 1 </a:t>
            </a:r>
            <a:r>
              <a:rPr b="0" i="0" lang="en-US" sz="1400" u="sng" cap="none" strike="noStrike">
                <a:solidFill>
                  <a:srgbClr val="00338D"/>
                </a:solidFill>
                <a:latin typeface="Arial"/>
                <a:ea typeface="Arial"/>
                <a:cs typeface="Arial"/>
                <a:sym typeface="Arial"/>
              </a:rPr>
              <a:t>on all </a:t>
            </a:r>
            <a:r>
              <a:rPr lang="en-US" u="sng">
                <a:solidFill>
                  <a:srgbClr val="00338D"/>
                </a:solidFill>
              </a:rPr>
              <a:t>features</a:t>
            </a:r>
            <a:endParaRPr b="0" i="0" sz="1400" u="sng"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Add each features together</a:t>
            </a:r>
            <a:r>
              <a:rPr lang="en-US">
                <a:solidFill>
                  <a:srgbClr val="00338D"/>
                </a:solidFill>
              </a:rPr>
              <a:t> based on whether larger number means worser:</a:t>
            </a:r>
            <a:endParaRPr b="0" i="0" sz="1400" u="none" cap="none" strike="noStrike">
              <a:solidFill>
                <a:srgbClr val="00338D"/>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1" i="0" lang="en-US" sz="1400" u="none" cap="none" strike="noStrike">
                <a:solidFill>
                  <a:srgbClr val="00338D"/>
                </a:solidFill>
                <a:latin typeface="Arial"/>
                <a:ea typeface="Arial"/>
                <a:cs typeface="Arial"/>
                <a:sym typeface="Arial"/>
              </a:rPr>
              <a:t>1*# of attractions in 1 miles </a:t>
            </a:r>
            <a:r>
              <a:rPr b="1" lang="en-US">
                <a:solidFill>
                  <a:srgbClr val="00338D"/>
                </a:solidFill>
              </a:rPr>
              <a:t>-</a:t>
            </a:r>
            <a:r>
              <a:rPr b="1" i="0" lang="en-US" sz="1400" u="none" cap="none" strike="noStrike">
                <a:solidFill>
                  <a:srgbClr val="00338D"/>
                </a:solidFill>
                <a:latin typeface="Arial"/>
                <a:ea typeface="Arial"/>
                <a:cs typeface="Arial"/>
                <a:sym typeface="Arial"/>
              </a:rPr>
              <a:t> 1*total crime rate </a:t>
            </a:r>
            <a:r>
              <a:rPr b="1" lang="en-US">
                <a:solidFill>
                  <a:srgbClr val="00338D"/>
                </a:solidFill>
              </a:rPr>
              <a:t>-</a:t>
            </a:r>
            <a:r>
              <a:rPr b="1" i="0" lang="en-US" sz="1400" u="none" cap="none" strike="noStrike">
                <a:solidFill>
                  <a:srgbClr val="00338D"/>
                </a:solidFill>
                <a:latin typeface="Arial"/>
                <a:ea typeface="Arial"/>
                <a:cs typeface="Arial"/>
                <a:sym typeface="Arial"/>
              </a:rPr>
              <a:t> 1*natural risk score - 1*median household income</a:t>
            </a:r>
            <a:endParaRPr b="1"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Use min-max scaler on the score to make them from 0 to 1</a:t>
            </a:r>
            <a:endParaRPr b="0" i="0" sz="1400" u="none" cap="none" strike="noStrike">
              <a:solidFill>
                <a:srgbClr val="00338D"/>
              </a:solidFill>
              <a:latin typeface="Arial"/>
              <a:ea typeface="Arial"/>
              <a:cs typeface="Arial"/>
              <a:sym typeface="Arial"/>
            </a:endParaRPr>
          </a:p>
          <a:p>
            <a:pPr indent="-317500" lvl="0" marL="457200" marR="0" rtl="0" algn="l">
              <a:lnSpc>
                <a:spcPct val="100000"/>
              </a:lnSpc>
              <a:spcBef>
                <a:spcPts val="0"/>
              </a:spcBef>
              <a:spcAft>
                <a:spcPts val="0"/>
              </a:spcAft>
              <a:buClr>
                <a:srgbClr val="00338D"/>
              </a:buClr>
              <a:buSzPts val="1400"/>
              <a:buFont typeface="Arial"/>
              <a:buChar char="●"/>
            </a:pPr>
            <a:r>
              <a:rPr b="0" i="0" lang="en-US" sz="1400" u="none" cap="none" strike="noStrike">
                <a:solidFill>
                  <a:srgbClr val="00338D"/>
                </a:solidFill>
                <a:latin typeface="Arial"/>
                <a:ea typeface="Arial"/>
                <a:cs typeface="Arial"/>
                <a:sym typeface="Arial"/>
              </a:rPr>
              <a:t>Query the score on optimized locations</a:t>
            </a:r>
            <a:endParaRPr b="0" i="0" sz="1400" u="none" cap="none" strike="noStrike">
              <a:solidFill>
                <a:srgbClr val="00338D"/>
              </a:solidFill>
              <a:latin typeface="Arial"/>
              <a:ea typeface="Arial"/>
              <a:cs typeface="Arial"/>
              <a:sym typeface="Arial"/>
            </a:endParaRPr>
          </a:p>
        </p:txBody>
      </p:sp>
      <p:cxnSp>
        <p:nvCxnSpPr>
          <p:cNvPr id="594" name="Google Shape;594;g17f8824fce1_2_2"/>
          <p:cNvCxnSpPr/>
          <p:nvPr/>
        </p:nvCxnSpPr>
        <p:spPr>
          <a:xfrm>
            <a:off x="999550" y="5982300"/>
            <a:ext cx="8094300" cy="0"/>
          </a:xfrm>
          <a:prstGeom prst="straightConnector1">
            <a:avLst/>
          </a:prstGeom>
          <a:noFill/>
          <a:ln cap="flat" cmpd="sng" w="28575">
            <a:solidFill>
              <a:srgbClr val="00338D"/>
            </a:solidFill>
            <a:prstDash val="solid"/>
            <a:round/>
            <a:headEnd len="sm" w="sm" type="none"/>
            <a:tailEnd len="sm" w="sm" type="none"/>
          </a:ln>
        </p:spPr>
      </p:cxnSp>
      <p:sp>
        <p:nvSpPr>
          <p:cNvPr id="595" name="Google Shape;595;g17f8824fce1_2_2"/>
          <p:cNvSpPr txBox="1"/>
          <p:nvPr/>
        </p:nvSpPr>
        <p:spPr>
          <a:xfrm>
            <a:off x="1003331" y="1069475"/>
            <a:ext cx="9907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US">
                <a:solidFill>
                  <a:srgbClr val="00338D"/>
                </a:solidFill>
              </a:rPr>
              <a:t>Considering that we are planning to place more EV chargers in communities that include rural, disadvantaged, and hard-to-reach areas, we include </a:t>
            </a:r>
            <a:r>
              <a:rPr b="1" lang="en-US">
                <a:solidFill>
                  <a:schemeClr val="dk2"/>
                </a:solidFill>
              </a:rPr>
              <a:t>m</a:t>
            </a:r>
            <a:r>
              <a:rPr b="1" lang="en-US">
                <a:solidFill>
                  <a:schemeClr val="dk2"/>
                </a:solidFill>
              </a:rPr>
              <a:t>edian household income</a:t>
            </a:r>
            <a:r>
              <a:rPr lang="en-US">
                <a:solidFill>
                  <a:srgbClr val="00338D"/>
                </a:solidFill>
              </a:rPr>
              <a:t> as a feature to penalize score for developed areas</a:t>
            </a:r>
            <a:endParaRPr b="0" i="0" sz="1400" u="none" cap="none" strike="noStrike">
              <a:solidFill>
                <a:srgbClr val="00338D"/>
              </a:solidFill>
              <a:latin typeface="Arial"/>
              <a:ea typeface="Arial"/>
              <a:cs typeface="Arial"/>
              <a:sym typeface="Arial"/>
            </a:endParaRPr>
          </a:p>
        </p:txBody>
      </p:sp>
      <p:pic>
        <p:nvPicPr>
          <p:cNvPr id="596" name="Google Shape;596;g17f8824fce1_2_2"/>
          <p:cNvPicPr preferRelativeResize="0"/>
          <p:nvPr/>
        </p:nvPicPr>
        <p:blipFill rotWithShape="1">
          <a:blip r:embed="rId3">
            <a:alphaModFix/>
          </a:blip>
          <a:srcRect b="5264" l="10390" r="4022" t="2057"/>
          <a:stretch/>
        </p:blipFill>
        <p:spPr>
          <a:xfrm>
            <a:off x="9169275" y="1804150"/>
            <a:ext cx="1597025" cy="417815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19eea075127_0_556"/>
          <p:cNvSpPr txBox="1"/>
          <p:nvPr>
            <p:ph type="title"/>
          </p:nvPr>
        </p:nvSpPr>
        <p:spPr>
          <a:xfrm>
            <a:off x="998400" y="431800"/>
            <a:ext cx="10195200" cy="53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Business Case: baseline score with different weights (manually)</a:t>
            </a:r>
            <a:endParaRPr sz="2800"/>
          </a:p>
        </p:txBody>
      </p:sp>
      <p:sp>
        <p:nvSpPr>
          <p:cNvPr id="603" name="Google Shape;603;g19eea075127_0_55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604" name="Google Shape;604;g19eea075127_0_556"/>
          <p:cNvSpPr txBox="1"/>
          <p:nvPr/>
        </p:nvSpPr>
        <p:spPr>
          <a:xfrm>
            <a:off x="896650" y="1070200"/>
            <a:ext cx="10569900" cy="4311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2"/>
                </a:solidFill>
              </a:rPr>
              <a:t>Score formula: a</a:t>
            </a:r>
            <a:r>
              <a:rPr lang="en-US" sz="1600">
                <a:solidFill>
                  <a:schemeClr val="dk2"/>
                </a:solidFill>
              </a:rPr>
              <a:t>*# of attractions in 1 miles -</a:t>
            </a:r>
            <a:r>
              <a:rPr b="1" lang="en-US" sz="1600">
                <a:solidFill>
                  <a:schemeClr val="dk2"/>
                </a:solidFill>
              </a:rPr>
              <a:t> b</a:t>
            </a:r>
            <a:r>
              <a:rPr lang="en-US" sz="1600">
                <a:solidFill>
                  <a:schemeClr val="dk2"/>
                </a:solidFill>
              </a:rPr>
              <a:t>*total crime rate </a:t>
            </a:r>
            <a:r>
              <a:rPr b="1" lang="en-US" sz="1600">
                <a:solidFill>
                  <a:schemeClr val="dk2"/>
                </a:solidFill>
              </a:rPr>
              <a:t>- c</a:t>
            </a:r>
            <a:r>
              <a:rPr lang="en-US" sz="1600">
                <a:solidFill>
                  <a:schemeClr val="dk2"/>
                </a:solidFill>
              </a:rPr>
              <a:t>*natural risk score</a:t>
            </a:r>
            <a:r>
              <a:rPr b="1" lang="en-US" sz="1600">
                <a:solidFill>
                  <a:schemeClr val="dk2"/>
                </a:solidFill>
              </a:rPr>
              <a:t> - d</a:t>
            </a:r>
            <a:r>
              <a:rPr lang="en-US" sz="1600">
                <a:solidFill>
                  <a:schemeClr val="dk2"/>
                </a:solidFill>
              </a:rPr>
              <a:t>*median household income</a:t>
            </a:r>
            <a:endParaRPr sz="1600">
              <a:solidFill>
                <a:schemeClr val="dk2"/>
              </a:solidFill>
            </a:endParaRPr>
          </a:p>
        </p:txBody>
      </p:sp>
      <p:grpSp>
        <p:nvGrpSpPr>
          <p:cNvPr id="605" name="Google Shape;605;g19eea075127_0_556"/>
          <p:cNvGrpSpPr/>
          <p:nvPr/>
        </p:nvGrpSpPr>
        <p:grpSpPr>
          <a:xfrm>
            <a:off x="896650" y="1583725"/>
            <a:ext cx="2480700" cy="4545300"/>
            <a:chOff x="867650" y="1693575"/>
            <a:chExt cx="2480700" cy="4545300"/>
          </a:xfrm>
        </p:grpSpPr>
        <p:sp>
          <p:nvSpPr>
            <p:cNvPr id="606" name="Google Shape;606;g19eea075127_0_556"/>
            <p:cNvSpPr/>
            <p:nvPr/>
          </p:nvSpPr>
          <p:spPr>
            <a:xfrm>
              <a:off x="867650" y="1693575"/>
              <a:ext cx="2480700" cy="4545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7" name="Google Shape;607;g19eea075127_0_556"/>
            <p:cNvPicPr preferRelativeResize="0"/>
            <p:nvPr/>
          </p:nvPicPr>
          <p:blipFill rotWithShape="1">
            <a:blip r:embed="rId3">
              <a:alphaModFix/>
            </a:blip>
            <a:srcRect b="6576" l="23384" r="5923" t="4312"/>
            <a:stretch/>
          </p:blipFill>
          <p:spPr>
            <a:xfrm>
              <a:off x="1856350" y="1705350"/>
              <a:ext cx="1476725" cy="4497949"/>
            </a:xfrm>
            <a:prstGeom prst="rect">
              <a:avLst/>
            </a:prstGeom>
            <a:noFill/>
            <a:ln>
              <a:noFill/>
            </a:ln>
          </p:spPr>
        </p:pic>
        <p:sp>
          <p:nvSpPr>
            <p:cNvPr id="608" name="Google Shape;608;g19eea075127_0_556"/>
            <p:cNvSpPr txBox="1"/>
            <p:nvPr/>
          </p:nvSpPr>
          <p:spPr>
            <a:xfrm>
              <a:off x="867650" y="4747775"/>
              <a:ext cx="1163700" cy="144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Weights:</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i="0" lang="en-US" u="none" cap="none" strike="noStrike">
                  <a:solidFill>
                    <a:schemeClr val="dk2"/>
                  </a:solidFill>
                  <a:latin typeface="Arial"/>
                  <a:ea typeface="Arial"/>
                  <a:cs typeface="Arial"/>
                  <a:sym typeface="Arial"/>
                </a:rPr>
                <a:t> </a:t>
              </a:r>
              <a:endParaRPr b="1" i="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a: 1</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b: 1</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c: 1</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d: 1</a:t>
              </a:r>
              <a:endParaRPr b="1">
                <a:solidFill>
                  <a:schemeClr val="dk2"/>
                </a:solidFill>
              </a:endParaRPr>
            </a:p>
          </p:txBody>
        </p:sp>
        <p:sp>
          <p:nvSpPr>
            <p:cNvPr id="609" name="Google Shape;609;g19eea075127_0_556"/>
            <p:cNvSpPr txBox="1"/>
            <p:nvPr/>
          </p:nvSpPr>
          <p:spPr>
            <a:xfrm>
              <a:off x="867650" y="1693700"/>
              <a:ext cx="1004100" cy="11877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US">
                  <a:solidFill>
                    <a:srgbClr val="FFFFFF"/>
                  </a:solidFill>
                </a:rPr>
                <a:t>Equal weight</a:t>
              </a:r>
              <a:endParaRPr b="1">
                <a:solidFill>
                  <a:srgbClr val="FFFFFF"/>
                </a:solidFill>
              </a:endParaRPr>
            </a:p>
          </p:txBody>
        </p:sp>
      </p:grpSp>
      <p:grpSp>
        <p:nvGrpSpPr>
          <p:cNvPr id="610" name="Google Shape;610;g19eea075127_0_556"/>
          <p:cNvGrpSpPr/>
          <p:nvPr/>
        </p:nvGrpSpPr>
        <p:grpSpPr>
          <a:xfrm>
            <a:off x="3544029" y="1583725"/>
            <a:ext cx="2532889" cy="4545300"/>
            <a:chOff x="867650" y="1693575"/>
            <a:chExt cx="2541021" cy="4545300"/>
          </a:xfrm>
        </p:grpSpPr>
        <p:sp>
          <p:nvSpPr>
            <p:cNvPr id="611" name="Google Shape;611;g19eea075127_0_556"/>
            <p:cNvSpPr/>
            <p:nvPr/>
          </p:nvSpPr>
          <p:spPr>
            <a:xfrm>
              <a:off x="867671" y="1693575"/>
              <a:ext cx="2541000" cy="4545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19eea075127_0_556"/>
            <p:cNvSpPr txBox="1"/>
            <p:nvPr/>
          </p:nvSpPr>
          <p:spPr>
            <a:xfrm>
              <a:off x="867650" y="4747775"/>
              <a:ext cx="1163700" cy="144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Weights:</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i="0" lang="en-US" u="none" cap="none" strike="noStrike">
                  <a:solidFill>
                    <a:schemeClr val="dk2"/>
                  </a:solidFill>
                  <a:latin typeface="Arial"/>
                  <a:ea typeface="Arial"/>
                  <a:cs typeface="Arial"/>
                  <a:sym typeface="Arial"/>
                </a:rPr>
                <a:t> </a:t>
              </a:r>
              <a:endParaRPr b="1" i="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a: 0.5</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b: 1</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c: 1</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d: 1</a:t>
              </a:r>
              <a:endParaRPr b="1">
                <a:solidFill>
                  <a:schemeClr val="dk2"/>
                </a:solidFill>
              </a:endParaRPr>
            </a:p>
          </p:txBody>
        </p:sp>
        <p:sp>
          <p:nvSpPr>
            <p:cNvPr id="613" name="Google Shape;613;g19eea075127_0_556"/>
            <p:cNvSpPr txBox="1"/>
            <p:nvPr/>
          </p:nvSpPr>
          <p:spPr>
            <a:xfrm>
              <a:off x="867663" y="1693575"/>
              <a:ext cx="1038300" cy="1215600"/>
            </a:xfrm>
            <a:prstGeom prst="rect">
              <a:avLst/>
            </a:prstGeom>
            <a:solidFill>
              <a:srgbClr val="00338D"/>
            </a:solidFill>
            <a:ln>
              <a:noFill/>
            </a:ln>
          </p:spPr>
          <p:txBody>
            <a:bodyPr anchorCtr="0" anchor="ctr" bIns="91425" lIns="91425" spcFirstLastPara="1" rIns="91425" wrap="square" tIns="91425">
              <a:noAutofit/>
            </a:bodyPr>
            <a:lstStyle/>
            <a:p>
              <a:pPr indent="0" lvl="0" marL="0" rtl="0" algn="l">
                <a:spcBef>
                  <a:spcPts val="1000"/>
                </a:spcBef>
                <a:spcAft>
                  <a:spcPts val="0"/>
                </a:spcAft>
                <a:buClr>
                  <a:schemeClr val="dk1"/>
                </a:buClr>
                <a:buSzPts val="1400"/>
                <a:buFont typeface="Arial"/>
                <a:buNone/>
              </a:pPr>
              <a:r>
                <a:rPr b="1" lang="en-US">
                  <a:solidFill>
                    <a:schemeClr val="lt1"/>
                  </a:solidFill>
                </a:rPr>
                <a:t>D</a:t>
              </a:r>
              <a:r>
                <a:rPr b="1" lang="en-US">
                  <a:solidFill>
                    <a:schemeClr val="lt1"/>
                  </a:solidFill>
                </a:rPr>
                <a:t>ecrease weight on attraction</a:t>
              </a:r>
              <a:endParaRPr b="1">
                <a:solidFill>
                  <a:srgbClr val="FFFFFF"/>
                </a:solidFill>
              </a:endParaRPr>
            </a:p>
          </p:txBody>
        </p:sp>
      </p:grpSp>
      <p:grpSp>
        <p:nvGrpSpPr>
          <p:cNvPr id="614" name="Google Shape;614;g19eea075127_0_556"/>
          <p:cNvGrpSpPr/>
          <p:nvPr/>
        </p:nvGrpSpPr>
        <p:grpSpPr>
          <a:xfrm>
            <a:off x="6240774" y="1583725"/>
            <a:ext cx="2650719" cy="4545300"/>
            <a:chOff x="867650" y="1693575"/>
            <a:chExt cx="2664307" cy="4545300"/>
          </a:xfrm>
        </p:grpSpPr>
        <p:sp>
          <p:nvSpPr>
            <p:cNvPr id="615" name="Google Shape;615;g19eea075127_0_556"/>
            <p:cNvSpPr/>
            <p:nvPr/>
          </p:nvSpPr>
          <p:spPr>
            <a:xfrm>
              <a:off x="867657" y="1693575"/>
              <a:ext cx="2664300" cy="4545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19eea075127_0_556"/>
            <p:cNvSpPr txBox="1"/>
            <p:nvPr/>
          </p:nvSpPr>
          <p:spPr>
            <a:xfrm>
              <a:off x="867650" y="4747775"/>
              <a:ext cx="1163700" cy="1443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Weights:</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i="0" lang="en-US" u="none" cap="none" strike="noStrike">
                  <a:solidFill>
                    <a:schemeClr val="dk2"/>
                  </a:solidFill>
                  <a:latin typeface="Arial"/>
                  <a:ea typeface="Arial"/>
                  <a:cs typeface="Arial"/>
                  <a:sym typeface="Arial"/>
                </a:rPr>
                <a:t> </a:t>
              </a:r>
              <a:endParaRPr b="1" i="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a: 0.5</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b: 1</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c: 1</a:t>
              </a:r>
              <a:endParaRPr b="1">
                <a:solidFill>
                  <a:schemeClr val="dk2"/>
                </a:solidFill>
              </a:endParaRPr>
            </a:p>
            <a:p>
              <a:pPr indent="0" lvl="0" marL="0" marR="0" rtl="0" algn="l">
                <a:lnSpc>
                  <a:spcPct val="100000"/>
                </a:lnSpc>
                <a:spcBef>
                  <a:spcPts val="0"/>
                </a:spcBef>
                <a:spcAft>
                  <a:spcPts val="0"/>
                </a:spcAft>
                <a:buClr>
                  <a:srgbClr val="000000"/>
                </a:buClr>
                <a:buSzPts val="1600"/>
                <a:buFont typeface="Arial"/>
                <a:buNone/>
              </a:pPr>
              <a:r>
                <a:rPr b="1" lang="en-US">
                  <a:solidFill>
                    <a:schemeClr val="dk2"/>
                  </a:solidFill>
                </a:rPr>
                <a:t>d: 2</a:t>
              </a:r>
              <a:endParaRPr b="1">
                <a:solidFill>
                  <a:schemeClr val="dk2"/>
                </a:solidFill>
              </a:endParaRPr>
            </a:p>
          </p:txBody>
        </p:sp>
        <p:sp>
          <p:nvSpPr>
            <p:cNvPr id="617" name="Google Shape;617;g19eea075127_0_556"/>
            <p:cNvSpPr txBox="1"/>
            <p:nvPr/>
          </p:nvSpPr>
          <p:spPr>
            <a:xfrm>
              <a:off x="867663" y="1693700"/>
              <a:ext cx="1090500" cy="1215600"/>
            </a:xfrm>
            <a:prstGeom prst="rect">
              <a:avLst/>
            </a:prstGeom>
            <a:solidFill>
              <a:srgbClr val="00338D"/>
            </a:solidFill>
            <a:ln>
              <a:noFill/>
            </a:ln>
          </p:spPr>
          <p:txBody>
            <a:bodyPr anchorCtr="0" anchor="ctr" bIns="91425" lIns="91425" spcFirstLastPara="1" rIns="91425" wrap="square" tIns="91425">
              <a:noAutofit/>
            </a:bodyPr>
            <a:lstStyle/>
            <a:p>
              <a:pPr indent="0" lvl="0" marL="0" rtl="0" algn="l">
                <a:spcBef>
                  <a:spcPts val="1000"/>
                </a:spcBef>
                <a:spcAft>
                  <a:spcPts val="0"/>
                </a:spcAft>
                <a:buClr>
                  <a:schemeClr val="dk1"/>
                </a:buClr>
                <a:buSzPts val="1400"/>
                <a:buFont typeface="Arial"/>
                <a:buNone/>
              </a:pPr>
              <a:r>
                <a:rPr b="1" lang="en-US">
                  <a:solidFill>
                    <a:schemeClr val="lt1"/>
                  </a:solidFill>
                </a:rPr>
                <a:t>Increase</a:t>
              </a:r>
              <a:r>
                <a:rPr b="1" lang="en-US">
                  <a:solidFill>
                    <a:schemeClr val="lt1"/>
                  </a:solidFill>
                </a:rPr>
                <a:t> weight on median household income</a:t>
              </a:r>
              <a:endParaRPr b="1">
                <a:solidFill>
                  <a:srgbClr val="FFFFFF"/>
                </a:solidFill>
              </a:endParaRPr>
            </a:p>
          </p:txBody>
        </p:sp>
      </p:grpSp>
      <p:pic>
        <p:nvPicPr>
          <p:cNvPr id="618" name="Google Shape;618;g19eea075127_0_556"/>
          <p:cNvPicPr preferRelativeResize="0"/>
          <p:nvPr/>
        </p:nvPicPr>
        <p:blipFill rotWithShape="1">
          <a:blip r:embed="rId4">
            <a:alphaModFix/>
          </a:blip>
          <a:srcRect b="5258" l="22479" r="7556" t="3914"/>
          <a:stretch/>
        </p:blipFill>
        <p:spPr>
          <a:xfrm>
            <a:off x="4582525" y="1595625"/>
            <a:ext cx="1478174" cy="4516725"/>
          </a:xfrm>
          <a:prstGeom prst="rect">
            <a:avLst/>
          </a:prstGeom>
          <a:noFill/>
          <a:ln>
            <a:noFill/>
          </a:ln>
        </p:spPr>
      </p:pic>
      <p:pic>
        <p:nvPicPr>
          <p:cNvPr id="619" name="Google Shape;619;g19eea075127_0_556"/>
          <p:cNvPicPr preferRelativeResize="0"/>
          <p:nvPr/>
        </p:nvPicPr>
        <p:blipFill rotWithShape="1">
          <a:blip r:embed="rId5">
            <a:alphaModFix/>
          </a:blip>
          <a:srcRect b="3966" l="23578" r="1994" t="3354"/>
          <a:stretch/>
        </p:blipFill>
        <p:spPr>
          <a:xfrm>
            <a:off x="7337150" y="1598025"/>
            <a:ext cx="1530625" cy="4516700"/>
          </a:xfrm>
          <a:prstGeom prst="rect">
            <a:avLst/>
          </a:prstGeom>
          <a:noFill/>
          <a:ln>
            <a:noFill/>
          </a:ln>
        </p:spPr>
      </p:pic>
      <p:sp>
        <p:nvSpPr>
          <p:cNvPr id="620" name="Google Shape;620;g19eea075127_0_556"/>
          <p:cNvSpPr/>
          <p:nvPr/>
        </p:nvSpPr>
        <p:spPr>
          <a:xfrm rot="1589724">
            <a:off x="4511427" y="1801146"/>
            <a:ext cx="1655586" cy="734415"/>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19eea075127_0_556"/>
          <p:cNvSpPr/>
          <p:nvPr/>
        </p:nvSpPr>
        <p:spPr>
          <a:xfrm rot="1639314">
            <a:off x="7274732" y="1801214"/>
            <a:ext cx="1655595" cy="734342"/>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19eea075127_0_556"/>
          <p:cNvSpPr/>
          <p:nvPr/>
        </p:nvSpPr>
        <p:spPr>
          <a:xfrm rot="1589724">
            <a:off x="1807164" y="1745321"/>
            <a:ext cx="1655586" cy="734415"/>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19eea075127_0_556"/>
          <p:cNvSpPr/>
          <p:nvPr/>
        </p:nvSpPr>
        <p:spPr>
          <a:xfrm>
            <a:off x="5049500" y="3200750"/>
            <a:ext cx="1030800" cy="10308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19eea075127_0_556"/>
          <p:cNvSpPr/>
          <p:nvPr/>
        </p:nvSpPr>
        <p:spPr>
          <a:xfrm>
            <a:off x="7752450" y="3180350"/>
            <a:ext cx="1071600" cy="1071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19eea075127_0_556"/>
          <p:cNvSpPr/>
          <p:nvPr/>
        </p:nvSpPr>
        <p:spPr>
          <a:xfrm>
            <a:off x="9055350" y="1583725"/>
            <a:ext cx="2411100" cy="1527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chemeClr val="dk2"/>
                </a:solidFill>
              </a:rPr>
              <a:t>Even </a:t>
            </a:r>
            <a:r>
              <a:rPr lang="en-US" sz="1600">
                <a:solidFill>
                  <a:schemeClr val="dk2"/>
                </a:solidFill>
              </a:rPr>
              <a:t>the</a:t>
            </a:r>
            <a:r>
              <a:rPr lang="en-US" sz="1600">
                <a:solidFill>
                  <a:schemeClr val="dk2"/>
                </a:solidFill>
              </a:rPr>
              <a:t> actual scores increased, the relative importance of these stations among all others stays the same</a:t>
            </a:r>
            <a:endParaRPr sz="1600">
              <a:solidFill>
                <a:schemeClr val="dk2"/>
              </a:solidFill>
            </a:endParaRPr>
          </a:p>
        </p:txBody>
      </p:sp>
      <p:sp>
        <p:nvSpPr>
          <p:cNvPr id="626" name="Google Shape;626;g19eea075127_0_556"/>
          <p:cNvSpPr/>
          <p:nvPr/>
        </p:nvSpPr>
        <p:spPr>
          <a:xfrm>
            <a:off x="9051975" y="3463225"/>
            <a:ext cx="2411100" cy="1527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600">
                <a:solidFill>
                  <a:schemeClr val="dk2"/>
                </a:solidFill>
              </a:rPr>
              <a:t>the relative importance of these two stations flipped as we increase the weight on median household income</a:t>
            </a:r>
            <a:endParaRPr/>
          </a:p>
        </p:txBody>
      </p:sp>
      <p:cxnSp>
        <p:nvCxnSpPr>
          <p:cNvPr id="627" name="Google Shape;627;g19eea075127_0_556"/>
          <p:cNvCxnSpPr/>
          <p:nvPr/>
        </p:nvCxnSpPr>
        <p:spPr>
          <a:xfrm>
            <a:off x="8625675" y="2112525"/>
            <a:ext cx="426300" cy="0"/>
          </a:xfrm>
          <a:prstGeom prst="straightConnector1">
            <a:avLst/>
          </a:prstGeom>
          <a:noFill/>
          <a:ln cap="flat" cmpd="sng" w="28575">
            <a:solidFill>
              <a:schemeClr val="accent5"/>
            </a:solidFill>
            <a:prstDash val="solid"/>
            <a:round/>
            <a:headEnd len="med" w="med" type="none"/>
            <a:tailEnd len="med" w="med" type="none"/>
          </a:ln>
        </p:spPr>
      </p:cxnSp>
      <p:cxnSp>
        <p:nvCxnSpPr>
          <p:cNvPr id="628" name="Google Shape;628;g19eea075127_0_556"/>
          <p:cNvCxnSpPr/>
          <p:nvPr/>
        </p:nvCxnSpPr>
        <p:spPr>
          <a:xfrm>
            <a:off x="8715450" y="4038275"/>
            <a:ext cx="339900" cy="0"/>
          </a:xfrm>
          <a:prstGeom prst="straightConnector1">
            <a:avLst/>
          </a:prstGeom>
          <a:noFill/>
          <a:ln cap="flat" cmpd="sng" w="28575">
            <a:solidFill>
              <a:schemeClr val="accent1"/>
            </a:solidFill>
            <a:prstDash val="solid"/>
            <a:round/>
            <a:headEnd len="med" w="med" type="none"/>
            <a:tailEnd len="med" w="med" type="none"/>
          </a:ln>
        </p:spPr>
      </p:cxnSp>
      <p:sp>
        <p:nvSpPr>
          <p:cNvPr id="629" name="Google Shape;629;g19eea075127_0_556"/>
          <p:cNvSpPr/>
          <p:nvPr/>
        </p:nvSpPr>
        <p:spPr>
          <a:xfrm>
            <a:off x="2066025" y="4508800"/>
            <a:ext cx="359400" cy="359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19eea075127_0_556"/>
          <p:cNvSpPr/>
          <p:nvPr/>
        </p:nvSpPr>
        <p:spPr>
          <a:xfrm>
            <a:off x="4807825" y="4566000"/>
            <a:ext cx="359400" cy="359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19eea075127_0_556"/>
          <p:cNvSpPr/>
          <p:nvPr/>
        </p:nvSpPr>
        <p:spPr>
          <a:xfrm>
            <a:off x="7549625" y="4557725"/>
            <a:ext cx="359400" cy="359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9eea075127_0_556"/>
          <p:cNvSpPr txBox="1"/>
          <p:nvPr/>
        </p:nvSpPr>
        <p:spPr>
          <a:xfrm>
            <a:off x="9055350" y="5045625"/>
            <a:ext cx="2411100" cy="10467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68D2E"/>
              </a:buClr>
              <a:buSzPts val="1400"/>
              <a:buChar char="●"/>
            </a:pPr>
            <a:r>
              <a:rPr lang="en-US">
                <a:solidFill>
                  <a:srgbClr val="00338D"/>
                </a:solidFill>
              </a:rPr>
              <a:t>: Model suggested EV charging location</a:t>
            </a:r>
            <a:endParaRPr>
              <a:solidFill>
                <a:srgbClr val="00338D"/>
              </a:solidFill>
            </a:endParaRPr>
          </a:p>
          <a:p>
            <a:pPr indent="0" lvl="0" marL="57150" rtl="0" algn="l">
              <a:spcBef>
                <a:spcPts val="0"/>
              </a:spcBef>
              <a:spcAft>
                <a:spcPts val="0"/>
              </a:spcAft>
              <a:buNone/>
            </a:pPr>
            <a:r>
              <a:rPr lang="en-US">
                <a:solidFill>
                  <a:schemeClr val="dk1"/>
                </a:solidFill>
              </a:rPr>
              <a:t>#</a:t>
            </a:r>
            <a:r>
              <a:rPr lang="en-US">
                <a:solidFill>
                  <a:srgbClr val="00338D"/>
                </a:solidFill>
              </a:rPr>
              <a:t> : predicted score</a:t>
            </a:r>
            <a:endParaRPr>
              <a:solidFill>
                <a:srgbClr val="00338D"/>
              </a:solidFill>
            </a:endParaRPr>
          </a:p>
          <a:p>
            <a:pPr indent="-146050" lvl="1" marL="228600" rtl="0" algn="l">
              <a:spcBef>
                <a:spcPts val="0"/>
              </a:spcBef>
              <a:spcAft>
                <a:spcPts val="0"/>
              </a:spcAft>
              <a:buClr>
                <a:schemeClr val="accent2"/>
              </a:buClr>
              <a:buSzPts val="1400"/>
              <a:buChar char="○"/>
            </a:pPr>
            <a:r>
              <a:rPr lang="en-US">
                <a:solidFill>
                  <a:schemeClr val="dk2"/>
                </a:solidFill>
              </a:rPr>
              <a:t>: Highest score location</a:t>
            </a:r>
            <a:endParaRPr>
              <a:solidFill>
                <a:srgbClr val="00338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17f8824fce1_3_0"/>
          <p:cNvSpPr/>
          <p:nvPr/>
        </p:nvSpPr>
        <p:spPr>
          <a:xfrm>
            <a:off x="7965050" y="1119150"/>
            <a:ext cx="3710100" cy="4841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9" name="Google Shape;639;g17f8824fce1_3_0"/>
          <p:cNvPicPr preferRelativeResize="0"/>
          <p:nvPr/>
        </p:nvPicPr>
        <p:blipFill>
          <a:blip r:embed="rId3">
            <a:alphaModFix/>
          </a:blip>
          <a:stretch>
            <a:fillRect/>
          </a:stretch>
        </p:blipFill>
        <p:spPr>
          <a:xfrm>
            <a:off x="7968575" y="1119150"/>
            <a:ext cx="2021718" cy="4841699"/>
          </a:xfrm>
          <a:prstGeom prst="rect">
            <a:avLst/>
          </a:prstGeom>
          <a:noFill/>
          <a:ln>
            <a:noFill/>
          </a:ln>
        </p:spPr>
      </p:pic>
      <p:pic>
        <p:nvPicPr>
          <p:cNvPr id="640" name="Google Shape;640;g17f8824fce1_3_0"/>
          <p:cNvPicPr preferRelativeResize="0"/>
          <p:nvPr/>
        </p:nvPicPr>
        <p:blipFill>
          <a:blip r:embed="rId4">
            <a:alphaModFix/>
          </a:blip>
          <a:stretch>
            <a:fillRect/>
          </a:stretch>
        </p:blipFill>
        <p:spPr>
          <a:xfrm>
            <a:off x="2772075" y="3993113"/>
            <a:ext cx="2512952" cy="2151613"/>
          </a:xfrm>
          <a:prstGeom prst="rect">
            <a:avLst/>
          </a:prstGeom>
          <a:noFill/>
          <a:ln>
            <a:noFill/>
          </a:ln>
        </p:spPr>
      </p:pic>
      <p:sp>
        <p:nvSpPr>
          <p:cNvPr id="641" name="Google Shape;641;g17f8824fce1_3_0"/>
          <p:cNvSpPr txBox="1"/>
          <p:nvPr>
            <p:ph type="title"/>
          </p:nvPr>
        </p:nvSpPr>
        <p:spPr>
          <a:xfrm>
            <a:off x="998400" y="431800"/>
            <a:ext cx="10885800" cy="53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Business Case</a:t>
            </a:r>
            <a:r>
              <a:rPr lang="en-US" sz="2800"/>
              <a:t>: logistic regression achieved ~83% recall</a:t>
            </a:r>
            <a:endParaRPr sz="2800"/>
          </a:p>
        </p:txBody>
      </p:sp>
      <p:sp>
        <p:nvSpPr>
          <p:cNvPr id="642" name="Google Shape;642;g17f8824fce1_3_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sp>
        <p:nvSpPr>
          <p:cNvPr id="643" name="Google Shape;643;g17f8824fce1_3_0"/>
          <p:cNvSpPr/>
          <p:nvPr/>
        </p:nvSpPr>
        <p:spPr>
          <a:xfrm>
            <a:off x="10055575" y="2350813"/>
            <a:ext cx="1498200" cy="1187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lt1"/>
                </a:solidFill>
              </a:rPr>
              <a:t>Scores here are relatively much </a:t>
            </a:r>
            <a:r>
              <a:rPr b="1" lang="en-US">
                <a:solidFill>
                  <a:schemeClr val="lt1"/>
                </a:solidFill>
              </a:rPr>
              <a:t>lower</a:t>
            </a:r>
            <a:r>
              <a:rPr lang="en-US">
                <a:solidFill>
                  <a:schemeClr val="lt1"/>
                </a:solidFill>
              </a:rPr>
              <a:t> than expected in baseline model</a:t>
            </a:r>
            <a:endParaRPr>
              <a:solidFill>
                <a:schemeClr val="lt1"/>
              </a:solidFill>
            </a:endParaRPr>
          </a:p>
        </p:txBody>
      </p:sp>
      <p:sp>
        <p:nvSpPr>
          <p:cNvPr id="644" name="Google Shape;644;g17f8824fce1_3_0"/>
          <p:cNvSpPr/>
          <p:nvPr/>
        </p:nvSpPr>
        <p:spPr>
          <a:xfrm>
            <a:off x="610874" y="179732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rPr>
              <a:t>Binary target</a:t>
            </a:r>
            <a:endParaRPr sz="1500">
              <a:solidFill>
                <a:schemeClr val="dk2"/>
              </a:solidFill>
            </a:endParaRPr>
          </a:p>
        </p:txBody>
      </p:sp>
      <p:sp>
        <p:nvSpPr>
          <p:cNvPr id="645" name="Google Shape;645;g17f8824fce1_3_0"/>
          <p:cNvSpPr/>
          <p:nvPr/>
        </p:nvSpPr>
        <p:spPr>
          <a:xfrm>
            <a:off x="610874" y="4427175"/>
            <a:ext cx="1416900" cy="15180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rPr>
              <a:t>Similar</a:t>
            </a:r>
            <a:r>
              <a:rPr lang="en-US" sz="1600">
                <a:solidFill>
                  <a:schemeClr val="dk2"/>
                </a:solidFill>
              </a:rPr>
              <a:t> model performance compared to tree-based models</a:t>
            </a:r>
            <a:endParaRPr sz="1600">
              <a:solidFill>
                <a:schemeClr val="dk2"/>
              </a:solidFill>
            </a:endParaRPr>
          </a:p>
        </p:txBody>
      </p:sp>
      <p:sp>
        <p:nvSpPr>
          <p:cNvPr id="646" name="Google Shape;646;g17f8824fce1_3_0"/>
          <p:cNvSpPr/>
          <p:nvPr/>
        </p:nvSpPr>
        <p:spPr>
          <a:xfrm>
            <a:off x="610874" y="240047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rPr>
              <a:t>Easy to interpret</a:t>
            </a:r>
            <a:endParaRPr sz="1500">
              <a:solidFill>
                <a:schemeClr val="dk2"/>
              </a:solidFill>
            </a:endParaRPr>
          </a:p>
        </p:txBody>
      </p:sp>
      <p:sp>
        <p:nvSpPr>
          <p:cNvPr id="647" name="Google Shape;647;g17f8824fce1_3_0"/>
          <p:cNvSpPr/>
          <p:nvPr/>
        </p:nvSpPr>
        <p:spPr>
          <a:xfrm>
            <a:off x="610825" y="119417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rPr>
              <a:t>Comparatively small dataset</a:t>
            </a:r>
            <a:endParaRPr sz="1500">
              <a:solidFill>
                <a:schemeClr val="dk2"/>
              </a:solidFill>
            </a:endParaRPr>
          </a:p>
        </p:txBody>
      </p:sp>
      <p:sp>
        <p:nvSpPr>
          <p:cNvPr id="648" name="Google Shape;648;g17f8824fce1_3_0"/>
          <p:cNvSpPr/>
          <p:nvPr/>
        </p:nvSpPr>
        <p:spPr>
          <a:xfrm>
            <a:off x="610800" y="3221975"/>
            <a:ext cx="1416900" cy="1046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rPr>
              <a:t>Logistic Regression</a:t>
            </a:r>
            <a:endParaRPr b="1" sz="1600">
              <a:solidFill>
                <a:schemeClr val="lt1"/>
              </a:solidFill>
            </a:endParaRPr>
          </a:p>
        </p:txBody>
      </p:sp>
      <p:sp>
        <p:nvSpPr>
          <p:cNvPr id="649" name="Google Shape;649;g17f8824fce1_3_0"/>
          <p:cNvSpPr/>
          <p:nvPr/>
        </p:nvSpPr>
        <p:spPr>
          <a:xfrm>
            <a:off x="1139613" y="2973525"/>
            <a:ext cx="359400" cy="2088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17f8824fce1_3_0"/>
          <p:cNvSpPr/>
          <p:nvPr/>
        </p:nvSpPr>
        <p:spPr>
          <a:xfrm>
            <a:off x="2136400" y="3421613"/>
            <a:ext cx="5766900" cy="533400"/>
          </a:xfrm>
          <a:prstGeom prst="rightArrow">
            <a:avLst>
              <a:gd fmla="val 50000" name="adj1"/>
              <a:gd fmla="val 34627" name="adj2"/>
            </a:avLst>
          </a:prstGeom>
          <a:solidFill>
            <a:schemeClr val="dk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rtl="0" algn="l">
              <a:spcBef>
                <a:spcPts val="0"/>
              </a:spcBef>
              <a:spcAft>
                <a:spcPts val="0"/>
              </a:spcAft>
              <a:buNone/>
            </a:pPr>
            <a:r>
              <a:t/>
            </a:r>
            <a:endParaRPr/>
          </a:p>
        </p:txBody>
      </p:sp>
      <p:sp>
        <p:nvSpPr>
          <p:cNvPr id="651" name="Google Shape;651;g17f8824fce1_3_0"/>
          <p:cNvSpPr txBox="1"/>
          <p:nvPr/>
        </p:nvSpPr>
        <p:spPr>
          <a:xfrm>
            <a:off x="5526338" y="3946450"/>
            <a:ext cx="2438700" cy="831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a:solidFill>
                  <a:schemeClr val="dk2"/>
                </a:solidFill>
              </a:rPr>
              <a:t>Recall: ~83%</a:t>
            </a:r>
            <a:endParaRPr>
              <a:solidFill>
                <a:schemeClr val="dk2"/>
              </a:solidFill>
            </a:endParaRPr>
          </a:p>
          <a:p>
            <a:pPr indent="0" lvl="0" marL="0" rtl="0" algn="l">
              <a:spcBef>
                <a:spcPts val="0"/>
              </a:spcBef>
              <a:spcAft>
                <a:spcPts val="0"/>
              </a:spcAft>
              <a:buNone/>
            </a:pPr>
            <a:r>
              <a:rPr lang="en-US">
                <a:solidFill>
                  <a:schemeClr val="dk2"/>
                </a:solidFill>
              </a:rPr>
              <a:t>Average Precision: ~40%</a:t>
            </a:r>
            <a:endParaRPr>
              <a:solidFill>
                <a:schemeClr val="dk2"/>
              </a:solidFill>
            </a:endParaRPr>
          </a:p>
          <a:p>
            <a:pPr indent="0" lvl="0" marL="0" rtl="0" algn="l">
              <a:spcBef>
                <a:spcPts val="0"/>
              </a:spcBef>
              <a:spcAft>
                <a:spcPts val="0"/>
              </a:spcAft>
              <a:buNone/>
            </a:pPr>
            <a:r>
              <a:rPr lang="en-US">
                <a:solidFill>
                  <a:schemeClr val="dk2"/>
                </a:solidFill>
              </a:rPr>
              <a:t>Accuracy: ~60%</a:t>
            </a:r>
            <a:endParaRPr/>
          </a:p>
        </p:txBody>
      </p:sp>
      <p:sp>
        <p:nvSpPr>
          <p:cNvPr id="652" name="Google Shape;652;g17f8824fce1_3_0"/>
          <p:cNvSpPr txBox="1"/>
          <p:nvPr/>
        </p:nvSpPr>
        <p:spPr>
          <a:xfrm>
            <a:off x="2868088" y="3488225"/>
            <a:ext cx="4303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Model Deployment</a:t>
            </a:r>
            <a:endParaRPr b="1">
              <a:solidFill>
                <a:schemeClr val="lt1"/>
              </a:solidFill>
            </a:endParaRPr>
          </a:p>
        </p:txBody>
      </p:sp>
      <p:sp>
        <p:nvSpPr>
          <p:cNvPr id="653" name="Google Shape;653;g17f8824fce1_3_0"/>
          <p:cNvSpPr txBox="1"/>
          <p:nvPr/>
        </p:nvSpPr>
        <p:spPr>
          <a:xfrm rot="-5400000">
            <a:off x="1487263" y="1863925"/>
            <a:ext cx="19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Feature Importance</a:t>
            </a:r>
            <a:endParaRPr/>
          </a:p>
        </p:txBody>
      </p:sp>
      <p:sp>
        <p:nvSpPr>
          <p:cNvPr id="654" name="Google Shape;654;g17f8824fce1_3_0"/>
          <p:cNvSpPr txBox="1"/>
          <p:nvPr/>
        </p:nvSpPr>
        <p:spPr>
          <a:xfrm rot="-5400000">
            <a:off x="1509613" y="4809650"/>
            <a:ext cx="18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Model Performance</a:t>
            </a:r>
            <a:endParaRPr/>
          </a:p>
        </p:txBody>
      </p:sp>
      <p:sp>
        <p:nvSpPr>
          <p:cNvPr id="655" name="Google Shape;655;g17f8824fce1_3_0"/>
          <p:cNvSpPr/>
          <p:nvPr/>
        </p:nvSpPr>
        <p:spPr>
          <a:xfrm>
            <a:off x="5526338" y="4835775"/>
            <a:ext cx="2376900" cy="110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We don’t care whether the model predicted unmatched gas stations as EV because our goal is to have more EV stations</a:t>
            </a:r>
            <a:endParaRPr>
              <a:solidFill>
                <a:schemeClr val="lt1"/>
              </a:solidFill>
            </a:endParaRPr>
          </a:p>
        </p:txBody>
      </p:sp>
      <p:cxnSp>
        <p:nvCxnSpPr>
          <p:cNvPr id="656" name="Google Shape;656;g17f8824fce1_3_0"/>
          <p:cNvCxnSpPr>
            <a:stCxn id="657" idx="5"/>
          </p:cNvCxnSpPr>
          <p:nvPr/>
        </p:nvCxnSpPr>
        <p:spPr>
          <a:xfrm>
            <a:off x="4513205" y="4617467"/>
            <a:ext cx="1053600" cy="574500"/>
          </a:xfrm>
          <a:prstGeom prst="straightConnector1">
            <a:avLst/>
          </a:prstGeom>
          <a:noFill/>
          <a:ln cap="flat" cmpd="sng" w="19050">
            <a:solidFill>
              <a:schemeClr val="accent3"/>
            </a:solidFill>
            <a:prstDash val="solid"/>
            <a:round/>
            <a:headEnd len="med" w="med" type="none"/>
            <a:tailEnd len="med" w="med" type="none"/>
          </a:ln>
        </p:spPr>
      </p:cxnSp>
      <p:sp>
        <p:nvSpPr>
          <p:cNvPr id="657" name="Google Shape;657;g17f8824fce1_3_0"/>
          <p:cNvSpPr/>
          <p:nvPr/>
        </p:nvSpPr>
        <p:spPr>
          <a:xfrm>
            <a:off x="4206438" y="4310700"/>
            <a:ext cx="359400" cy="359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17f8824fce1_3_0"/>
          <p:cNvSpPr/>
          <p:nvPr/>
        </p:nvSpPr>
        <p:spPr>
          <a:xfrm rot="-859">
            <a:off x="8630650" y="2758905"/>
            <a:ext cx="1200900" cy="11874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 name="Google Shape;659;g17f8824fce1_3_0"/>
          <p:cNvCxnSpPr>
            <a:stCxn id="658" idx="7"/>
            <a:endCxn id="643" idx="1"/>
          </p:cNvCxnSpPr>
          <p:nvPr/>
        </p:nvCxnSpPr>
        <p:spPr>
          <a:xfrm>
            <a:off x="9655682" y="2932689"/>
            <a:ext cx="399900" cy="12000"/>
          </a:xfrm>
          <a:prstGeom prst="straightConnector1">
            <a:avLst/>
          </a:prstGeom>
          <a:noFill/>
          <a:ln cap="flat" cmpd="sng" w="28575">
            <a:solidFill>
              <a:schemeClr val="accent3"/>
            </a:solidFill>
            <a:prstDash val="solid"/>
            <a:round/>
            <a:headEnd len="med" w="med" type="none"/>
            <a:tailEnd len="med" w="med" type="none"/>
          </a:ln>
        </p:spPr>
      </p:cxnSp>
      <p:pic>
        <p:nvPicPr>
          <p:cNvPr id="660" name="Google Shape;660;g17f8824fce1_3_0"/>
          <p:cNvPicPr preferRelativeResize="0"/>
          <p:nvPr/>
        </p:nvPicPr>
        <p:blipFill>
          <a:blip r:embed="rId5">
            <a:alphaModFix/>
          </a:blip>
          <a:stretch>
            <a:fillRect/>
          </a:stretch>
        </p:blipFill>
        <p:spPr>
          <a:xfrm>
            <a:off x="2496387" y="1117600"/>
            <a:ext cx="5003588" cy="2289485"/>
          </a:xfrm>
          <a:prstGeom prst="rect">
            <a:avLst/>
          </a:prstGeom>
          <a:noFill/>
          <a:ln>
            <a:noFill/>
          </a:ln>
        </p:spPr>
      </p:pic>
      <p:sp>
        <p:nvSpPr>
          <p:cNvPr id="661" name="Google Shape;661;g17f8824fce1_3_0"/>
          <p:cNvSpPr/>
          <p:nvPr/>
        </p:nvSpPr>
        <p:spPr>
          <a:xfrm>
            <a:off x="2589400" y="1349625"/>
            <a:ext cx="5069100" cy="156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17f8824fce1_3_0"/>
          <p:cNvSpPr/>
          <p:nvPr/>
        </p:nvSpPr>
        <p:spPr>
          <a:xfrm>
            <a:off x="2589400" y="2865013"/>
            <a:ext cx="5069100" cy="156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17f8824fce1_3_0"/>
          <p:cNvSpPr/>
          <p:nvPr/>
        </p:nvSpPr>
        <p:spPr>
          <a:xfrm>
            <a:off x="2589400" y="2038000"/>
            <a:ext cx="5069100" cy="484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17f8824fce1_3_0"/>
          <p:cNvSpPr/>
          <p:nvPr/>
        </p:nvSpPr>
        <p:spPr>
          <a:xfrm>
            <a:off x="2589400" y="2693127"/>
            <a:ext cx="5069100" cy="156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17f8824fce1_3_0"/>
          <p:cNvSpPr txBox="1"/>
          <p:nvPr/>
        </p:nvSpPr>
        <p:spPr>
          <a:xfrm>
            <a:off x="10055575" y="3600263"/>
            <a:ext cx="1498200" cy="1262100"/>
          </a:xfrm>
          <a:prstGeom prst="rect">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The general score pattern is similar to the unweighted baseline score</a:t>
            </a:r>
            <a:endParaRPr/>
          </a:p>
        </p:txBody>
      </p:sp>
      <p:sp>
        <p:nvSpPr>
          <p:cNvPr id="666" name="Google Shape;666;g17f8824fce1_3_0"/>
          <p:cNvSpPr/>
          <p:nvPr/>
        </p:nvSpPr>
        <p:spPr>
          <a:xfrm>
            <a:off x="10055625" y="4924125"/>
            <a:ext cx="1498200" cy="952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lt1"/>
                </a:solidFill>
              </a:rPr>
              <a:t>Scores here are relatively </a:t>
            </a:r>
            <a:r>
              <a:rPr b="1" lang="en-US">
                <a:solidFill>
                  <a:schemeClr val="lt1"/>
                </a:solidFill>
              </a:rPr>
              <a:t>higher</a:t>
            </a:r>
            <a:r>
              <a:rPr lang="en-US">
                <a:solidFill>
                  <a:schemeClr val="lt1"/>
                </a:solidFill>
              </a:rPr>
              <a:t> than expected in baseline model</a:t>
            </a:r>
            <a:endParaRPr>
              <a:solidFill>
                <a:schemeClr val="lt1"/>
              </a:solidFill>
            </a:endParaRPr>
          </a:p>
        </p:txBody>
      </p:sp>
      <p:sp>
        <p:nvSpPr>
          <p:cNvPr id="667" name="Google Shape;667;g17f8824fce1_3_0"/>
          <p:cNvSpPr/>
          <p:nvPr/>
        </p:nvSpPr>
        <p:spPr>
          <a:xfrm rot="3092505">
            <a:off x="8043419" y="4532293"/>
            <a:ext cx="2091023" cy="955087"/>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 name="Google Shape;668;g17f8824fce1_3_0"/>
          <p:cNvCxnSpPr/>
          <p:nvPr/>
        </p:nvCxnSpPr>
        <p:spPr>
          <a:xfrm>
            <a:off x="9682800" y="5011550"/>
            <a:ext cx="430500" cy="0"/>
          </a:xfrm>
          <a:prstGeom prst="straightConnector1">
            <a:avLst/>
          </a:prstGeom>
          <a:noFill/>
          <a:ln cap="flat" cmpd="sng" w="28575">
            <a:solidFill>
              <a:schemeClr val="accent3"/>
            </a:solidFill>
            <a:prstDash val="solid"/>
            <a:round/>
            <a:headEnd len="med" w="med" type="none"/>
            <a:tailEnd len="med" w="med" type="none"/>
          </a:ln>
        </p:spPr>
      </p:cxnSp>
      <p:sp>
        <p:nvSpPr>
          <p:cNvPr id="669" name="Google Shape;669;g17f8824fce1_3_0"/>
          <p:cNvSpPr/>
          <p:nvPr/>
        </p:nvSpPr>
        <p:spPr>
          <a:xfrm>
            <a:off x="8421850" y="4257700"/>
            <a:ext cx="359400" cy="359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17f8824fce1_3_0"/>
          <p:cNvSpPr txBox="1"/>
          <p:nvPr/>
        </p:nvSpPr>
        <p:spPr>
          <a:xfrm>
            <a:off x="9918200" y="1134675"/>
            <a:ext cx="1757100" cy="12621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68D2E"/>
              </a:buClr>
              <a:buSzPts val="1400"/>
              <a:buChar char="●"/>
            </a:pPr>
            <a:r>
              <a:rPr lang="en-US">
                <a:solidFill>
                  <a:srgbClr val="00338D"/>
                </a:solidFill>
              </a:rPr>
              <a:t>: Modeled EV charging location</a:t>
            </a:r>
            <a:endParaRPr>
              <a:solidFill>
                <a:srgbClr val="00338D"/>
              </a:solidFill>
            </a:endParaRPr>
          </a:p>
          <a:p>
            <a:pPr indent="0" lvl="0" marL="57150" rtl="0" algn="l">
              <a:spcBef>
                <a:spcPts val="0"/>
              </a:spcBef>
              <a:spcAft>
                <a:spcPts val="0"/>
              </a:spcAft>
              <a:buNone/>
            </a:pPr>
            <a:r>
              <a:rPr lang="en-US">
                <a:solidFill>
                  <a:schemeClr val="dk1"/>
                </a:solidFill>
              </a:rPr>
              <a:t>#</a:t>
            </a:r>
            <a:r>
              <a:rPr lang="en-US">
                <a:solidFill>
                  <a:srgbClr val="00338D"/>
                </a:solidFill>
              </a:rPr>
              <a:t> : predicted score</a:t>
            </a:r>
            <a:endParaRPr>
              <a:solidFill>
                <a:srgbClr val="00338D"/>
              </a:solidFill>
            </a:endParaRPr>
          </a:p>
          <a:p>
            <a:pPr indent="-146050" lvl="1" marL="228600" rtl="0" algn="l">
              <a:spcBef>
                <a:spcPts val="0"/>
              </a:spcBef>
              <a:spcAft>
                <a:spcPts val="0"/>
              </a:spcAft>
              <a:buClr>
                <a:schemeClr val="accent2"/>
              </a:buClr>
              <a:buSzPts val="1400"/>
              <a:buChar char="○"/>
            </a:pPr>
            <a:r>
              <a:rPr lang="en-US">
                <a:solidFill>
                  <a:schemeClr val="dk2"/>
                </a:solidFill>
              </a:rPr>
              <a:t>: Highest score location</a:t>
            </a:r>
            <a:endParaRPr>
              <a:solidFill>
                <a:srgbClr val="00338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g17f8824fce1_3_106"/>
          <p:cNvPicPr preferRelativeResize="0"/>
          <p:nvPr/>
        </p:nvPicPr>
        <p:blipFill>
          <a:blip r:embed="rId3">
            <a:alphaModFix/>
          </a:blip>
          <a:stretch>
            <a:fillRect/>
          </a:stretch>
        </p:blipFill>
        <p:spPr>
          <a:xfrm>
            <a:off x="7996975" y="1135388"/>
            <a:ext cx="2019837" cy="4809214"/>
          </a:xfrm>
          <a:prstGeom prst="rect">
            <a:avLst/>
          </a:prstGeom>
          <a:noFill/>
          <a:ln>
            <a:noFill/>
          </a:ln>
        </p:spPr>
      </p:pic>
      <p:pic>
        <p:nvPicPr>
          <p:cNvPr id="677" name="Google Shape;677;g17f8824fce1_3_106"/>
          <p:cNvPicPr preferRelativeResize="0"/>
          <p:nvPr/>
        </p:nvPicPr>
        <p:blipFill>
          <a:blip r:embed="rId4">
            <a:alphaModFix/>
          </a:blip>
          <a:stretch>
            <a:fillRect/>
          </a:stretch>
        </p:blipFill>
        <p:spPr>
          <a:xfrm>
            <a:off x="2781988" y="3933938"/>
            <a:ext cx="2480605" cy="2151613"/>
          </a:xfrm>
          <a:prstGeom prst="rect">
            <a:avLst/>
          </a:prstGeom>
          <a:noFill/>
          <a:ln>
            <a:noFill/>
          </a:ln>
        </p:spPr>
      </p:pic>
      <p:sp>
        <p:nvSpPr>
          <p:cNvPr id="678" name="Google Shape;678;g17f8824fce1_3_106"/>
          <p:cNvSpPr/>
          <p:nvPr/>
        </p:nvSpPr>
        <p:spPr>
          <a:xfrm>
            <a:off x="7965050" y="1119150"/>
            <a:ext cx="3710100" cy="4841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17f8824fce1_3_106"/>
          <p:cNvSpPr txBox="1"/>
          <p:nvPr>
            <p:ph type="title"/>
          </p:nvPr>
        </p:nvSpPr>
        <p:spPr>
          <a:xfrm>
            <a:off x="998400" y="431800"/>
            <a:ext cx="10885800" cy="53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Business Case: </a:t>
            </a:r>
            <a:r>
              <a:rPr lang="en-US" sz="2800"/>
              <a:t>random</a:t>
            </a:r>
            <a:r>
              <a:rPr lang="en-US" sz="2800"/>
              <a:t> forest regression achieved ~75% recall</a:t>
            </a:r>
            <a:endParaRPr sz="2800"/>
          </a:p>
        </p:txBody>
      </p:sp>
      <p:sp>
        <p:nvSpPr>
          <p:cNvPr id="680" name="Google Shape;680;g17f8824fce1_3_10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sp>
        <p:nvSpPr>
          <p:cNvPr id="681" name="Google Shape;681;g17f8824fce1_3_106"/>
          <p:cNvSpPr/>
          <p:nvPr/>
        </p:nvSpPr>
        <p:spPr>
          <a:xfrm>
            <a:off x="610875" y="2102575"/>
            <a:ext cx="1416900" cy="831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500">
                <a:solidFill>
                  <a:schemeClr val="dk2"/>
                </a:solidFill>
              </a:rPr>
              <a:t>Avoid Overfitting</a:t>
            </a:r>
            <a:endParaRPr sz="1500">
              <a:solidFill>
                <a:schemeClr val="dk2"/>
              </a:solidFill>
            </a:endParaRPr>
          </a:p>
        </p:txBody>
      </p:sp>
      <p:sp>
        <p:nvSpPr>
          <p:cNvPr id="682" name="Google Shape;682;g17f8824fce1_3_106"/>
          <p:cNvSpPr/>
          <p:nvPr/>
        </p:nvSpPr>
        <p:spPr>
          <a:xfrm>
            <a:off x="610825" y="1194175"/>
            <a:ext cx="1416900" cy="767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rPr>
              <a:t>Compatible with all types of data</a:t>
            </a:r>
            <a:endParaRPr sz="1500">
              <a:solidFill>
                <a:schemeClr val="dk2"/>
              </a:solidFill>
            </a:endParaRPr>
          </a:p>
        </p:txBody>
      </p:sp>
      <p:sp>
        <p:nvSpPr>
          <p:cNvPr id="683" name="Google Shape;683;g17f8824fce1_3_106"/>
          <p:cNvSpPr/>
          <p:nvPr/>
        </p:nvSpPr>
        <p:spPr>
          <a:xfrm>
            <a:off x="610800" y="3221975"/>
            <a:ext cx="1416900" cy="1046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rPr>
              <a:t>Random Forest</a:t>
            </a:r>
            <a:endParaRPr b="1" sz="1600">
              <a:solidFill>
                <a:schemeClr val="lt1"/>
              </a:solidFill>
            </a:endParaRPr>
          </a:p>
        </p:txBody>
      </p:sp>
      <p:sp>
        <p:nvSpPr>
          <p:cNvPr id="684" name="Google Shape;684;g17f8824fce1_3_106"/>
          <p:cNvSpPr/>
          <p:nvPr/>
        </p:nvSpPr>
        <p:spPr>
          <a:xfrm>
            <a:off x="1139613" y="2973525"/>
            <a:ext cx="359400" cy="2088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17f8824fce1_3_106"/>
          <p:cNvSpPr/>
          <p:nvPr/>
        </p:nvSpPr>
        <p:spPr>
          <a:xfrm>
            <a:off x="2136400" y="3421613"/>
            <a:ext cx="5766900" cy="533400"/>
          </a:xfrm>
          <a:prstGeom prst="rightArrow">
            <a:avLst>
              <a:gd fmla="val 50000" name="adj1"/>
              <a:gd fmla="val 34627" name="adj2"/>
            </a:avLst>
          </a:prstGeom>
          <a:solidFill>
            <a:schemeClr val="dk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rtl="0" algn="l">
              <a:spcBef>
                <a:spcPts val="0"/>
              </a:spcBef>
              <a:spcAft>
                <a:spcPts val="0"/>
              </a:spcAft>
              <a:buNone/>
            </a:pPr>
            <a:r>
              <a:t/>
            </a:r>
            <a:endParaRPr/>
          </a:p>
        </p:txBody>
      </p:sp>
      <p:sp>
        <p:nvSpPr>
          <p:cNvPr id="686" name="Google Shape;686;g17f8824fce1_3_106"/>
          <p:cNvSpPr txBox="1"/>
          <p:nvPr/>
        </p:nvSpPr>
        <p:spPr>
          <a:xfrm>
            <a:off x="5526338" y="3946450"/>
            <a:ext cx="2438700" cy="831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a:solidFill>
                  <a:schemeClr val="dk2"/>
                </a:solidFill>
              </a:rPr>
              <a:t>Recall: ~75%</a:t>
            </a:r>
            <a:endParaRPr>
              <a:solidFill>
                <a:schemeClr val="dk2"/>
              </a:solidFill>
            </a:endParaRPr>
          </a:p>
          <a:p>
            <a:pPr indent="0" lvl="0" marL="0" rtl="0" algn="l">
              <a:spcBef>
                <a:spcPts val="0"/>
              </a:spcBef>
              <a:spcAft>
                <a:spcPts val="0"/>
              </a:spcAft>
              <a:buNone/>
            </a:pPr>
            <a:r>
              <a:rPr lang="en-US">
                <a:solidFill>
                  <a:schemeClr val="dk2"/>
                </a:solidFill>
              </a:rPr>
              <a:t>Average Precision: ~67%</a:t>
            </a:r>
            <a:endParaRPr>
              <a:solidFill>
                <a:schemeClr val="dk2"/>
              </a:solidFill>
            </a:endParaRPr>
          </a:p>
          <a:p>
            <a:pPr indent="0" lvl="0" marL="0" rtl="0" algn="l">
              <a:spcBef>
                <a:spcPts val="0"/>
              </a:spcBef>
              <a:spcAft>
                <a:spcPts val="0"/>
              </a:spcAft>
              <a:buNone/>
            </a:pPr>
            <a:r>
              <a:rPr lang="en-US">
                <a:solidFill>
                  <a:schemeClr val="dk2"/>
                </a:solidFill>
              </a:rPr>
              <a:t>Accuracy: ~84%</a:t>
            </a:r>
            <a:endParaRPr/>
          </a:p>
        </p:txBody>
      </p:sp>
      <p:sp>
        <p:nvSpPr>
          <p:cNvPr id="687" name="Google Shape;687;g17f8824fce1_3_106"/>
          <p:cNvSpPr txBox="1"/>
          <p:nvPr/>
        </p:nvSpPr>
        <p:spPr>
          <a:xfrm>
            <a:off x="2868088" y="3488225"/>
            <a:ext cx="4303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Model Deployment</a:t>
            </a:r>
            <a:endParaRPr b="1">
              <a:solidFill>
                <a:schemeClr val="lt1"/>
              </a:solidFill>
            </a:endParaRPr>
          </a:p>
        </p:txBody>
      </p:sp>
      <p:sp>
        <p:nvSpPr>
          <p:cNvPr id="688" name="Google Shape;688;g17f8824fce1_3_106"/>
          <p:cNvSpPr txBox="1"/>
          <p:nvPr/>
        </p:nvSpPr>
        <p:spPr>
          <a:xfrm rot="-5400000">
            <a:off x="1487263" y="1863925"/>
            <a:ext cx="19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Feature Importance</a:t>
            </a:r>
            <a:endParaRPr/>
          </a:p>
        </p:txBody>
      </p:sp>
      <p:sp>
        <p:nvSpPr>
          <p:cNvPr id="689" name="Google Shape;689;g17f8824fce1_3_106"/>
          <p:cNvSpPr txBox="1"/>
          <p:nvPr/>
        </p:nvSpPr>
        <p:spPr>
          <a:xfrm rot="-5400000">
            <a:off x="1509613" y="4809650"/>
            <a:ext cx="18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Model Performance</a:t>
            </a:r>
            <a:endParaRPr/>
          </a:p>
        </p:txBody>
      </p:sp>
      <p:pic>
        <p:nvPicPr>
          <p:cNvPr id="690" name="Google Shape;690;g17f8824fce1_3_106"/>
          <p:cNvPicPr preferRelativeResize="0"/>
          <p:nvPr/>
        </p:nvPicPr>
        <p:blipFill>
          <a:blip r:embed="rId5">
            <a:alphaModFix/>
          </a:blip>
          <a:stretch>
            <a:fillRect/>
          </a:stretch>
        </p:blipFill>
        <p:spPr>
          <a:xfrm>
            <a:off x="2797676" y="1117600"/>
            <a:ext cx="4704933" cy="2304025"/>
          </a:xfrm>
          <a:prstGeom prst="rect">
            <a:avLst/>
          </a:prstGeom>
          <a:noFill/>
          <a:ln>
            <a:noFill/>
          </a:ln>
        </p:spPr>
      </p:pic>
      <p:sp>
        <p:nvSpPr>
          <p:cNvPr id="691" name="Google Shape;691;g17f8824fce1_3_106"/>
          <p:cNvSpPr/>
          <p:nvPr/>
        </p:nvSpPr>
        <p:spPr>
          <a:xfrm>
            <a:off x="610875" y="4427175"/>
            <a:ext cx="1416900" cy="15180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rPr>
              <a:t>Better</a:t>
            </a:r>
            <a:r>
              <a:rPr lang="en-US" sz="1600">
                <a:solidFill>
                  <a:schemeClr val="dk2"/>
                </a:solidFill>
              </a:rPr>
              <a:t> performance compared to </a:t>
            </a:r>
            <a:r>
              <a:rPr lang="en-US" sz="1600">
                <a:solidFill>
                  <a:schemeClr val="dk2"/>
                </a:solidFill>
              </a:rPr>
              <a:t>boosting (xgboost)</a:t>
            </a:r>
            <a:endParaRPr sz="1600">
              <a:solidFill>
                <a:schemeClr val="dk2"/>
              </a:solidFill>
            </a:endParaRPr>
          </a:p>
        </p:txBody>
      </p:sp>
      <p:sp>
        <p:nvSpPr>
          <p:cNvPr id="692" name="Google Shape;692;g17f8824fce1_3_106"/>
          <p:cNvSpPr/>
          <p:nvPr/>
        </p:nvSpPr>
        <p:spPr>
          <a:xfrm>
            <a:off x="2615588" y="1322400"/>
            <a:ext cx="5069100" cy="156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17f8824fce1_3_106"/>
          <p:cNvSpPr/>
          <p:nvPr/>
        </p:nvSpPr>
        <p:spPr>
          <a:xfrm>
            <a:off x="2615575" y="1600350"/>
            <a:ext cx="5069100" cy="156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17f8824fce1_3_106"/>
          <p:cNvSpPr/>
          <p:nvPr/>
        </p:nvSpPr>
        <p:spPr>
          <a:xfrm>
            <a:off x="5527525" y="4873425"/>
            <a:ext cx="2172600" cy="62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The model performance is comparatively good</a:t>
            </a:r>
            <a:endParaRPr>
              <a:solidFill>
                <a:schemeClr val="lt1"/>
              </a:solidFill>
            </a:endParaRPr>
          </a:p>
        </p:txBody>
      </p:sp>
      <p:sp>
        <p:nvSpPr>
          <p:cNvPr id="695" name="Google Shape;695;g17f8824fce1_3_106"/>
          <p:cNvSpPr/>
          <p:nvPr/>
        </p:nvSpPr>
        <p:spPr>
          <a:xfrm rot="3092505">
            <a:off x="8043419" y="4532293"/>
            <a:ext cx="2091023" cy="955087"/>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17f8824fce1_3_106"/>
          <p:cNvSpPr/>
          <p:nvPr/>
        </p:nvSpPr>
        <p:spPr>
          <a:xfrm>
            <a:off x="10110475" y="3572950"/>
            <a:ext cx="1476600" cy="2304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lt1"/>
                </a:solidFill>
              </a:rPr>
              <a:t>Scores here are relatively much </a:t>
            </a:r>
            <a:r>
              <a:rPr b="1" lang="en-US">
                <a:solidFill>
                  <a:schemeClr val="lt1"/>
                </a:solidFill>
              </a:rPr>
              <a:t>lower</a:t>
            </a:r>
            <a:r>
              <a:rPr lang="en-US">
                <a:solidFill>
                  <a:schemeClr val="lt1"/>
                </a:solidFill>
              </a:rPr>
              <a:t> than in logistic regression, especially the top location which showed near 100 in logistic model</a:t>
            </a:r>
            <a:endParaRPr>
              <a:solidFill>
                <a:schemeClr val="lt1"/>
              </a:solidFill>
            </a:endParaRPr>
          </a:p>
        </p:txBody>
      </p:sp>
      <p:cxnSp>
        <p:nvCxnSpPr>
          <p:cNvPr id="697" name="Google Shape;697;g17f8824fce1_3_106"/>
          <p:cNvCxnSpPr/>
          <p:nvPr/>
        </p:nvCxnSpPr>
        <p:spPr>
          <a:xfrm>
            <a:off x="9682800" y="5011550"/>
            <a:ext cx="430500" cy="0"/>
          </a:xfrm>
          <a:prstGeom prst="straightConnector1">
            <a:avLst/>
          </a:prstGeom>
          <a:noFill/>
          <a:ln cap="flat" cmpd="sng" w="28575">
            <a:solidFill>
              <a:schemeClr val="accent3"/>
            </a:solidFill>
            <a:prstDash val="solid"/>
            <a:round/>
            <a:headEnd len="med" w="med" type="none"/>
            <a:tailEnd len="med" w="med" type="none"/>
          </a:ln>
        </p:spPr>
      </p:cxnSp>
      <p:sp>
        <p:nvSpPr>
          <p:cNvPr id="698" name="Google Shape;698;g17f8824fce1_3_106"/>
          <p:cNvSpPr/>
          <p:nvPr/>
        </p:nvSpPr>
        <p:spPr>
          <a:xfrm>
            <a:off x="8735700" y="3360300"/>
            <a:ext cx="359400" cy="3594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17f8824fce1_3_106"/>
          <p:cNvSpPr/>
          <p:nvPr/>
        </p:nvSpPr>
        <p:spPr>
          <a:xfrm>
            <a:off x="8495775" y="4268675"/>
            <a:ext cx="359400" cy="359400"/>
          </a:xfrm>
          <a:prstGeom prst="ellipse">
            <a:avLst/>
          </a:prstGeom>
          <a:noFill/>
          <a:ln cap="flat" cmpd="sng" w="2857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17f8824fce1_3_106"/>
          <p:cNvSpPr txBox="1"/>
          <p:nvPr/>
        </p:nvSpPr>
        <p:spPr>
          <a:xfrm>
            <a:off x="9918200" y="1134675"/>
            <a:ext cx="1757100" cy="14775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68D2E"/>
              </a:buClr>
              <a:buSzPts val="1400"/>
              <a:buChar char="●"/>
            </a:pPr>
            <a:r>
              <a:rPr lang="en-US">
                <a:solidFill>
                  <a:srgbClr val="00338D"/>
                </a:solidFill>
              </a:rPr>
              <a:t>: Model suggested  EV charging location</a:t>
            </a:r>
            <a:endParaRPr>
              <a:solidFill>
                <a:srgbClr val="00338D"/>
              </a:solidFill>
            </a:endParaRPr>
          </a:p>
          <a:p>
            <a:pPr indent="0" lvl="0" marL="57150" rtl="0" algn="l">
              <a:spcBef>
                <a:spcPts val="0"/>
              </a:spcBef>
              <a:spcAft>
                <a:spcPts val="0"/>
              </a:spcAft>
              <a:buNone/>
            </a:pPr>
            <a:r>
              <a:rPr lang="en-US">
                <a:solidFill>
                  <a:schemeClr val="dk1"/>
                </a:solidFill>
              </a:rPr>
              <a:t>#</a:t>
            </a:r>
            <a:r>
              <a:rPr lang="en-US">
                <a:solidFill>
                  <a:srgbClr val="00338D"/>
                </a:solidFill>
              </a:rPr>
              <a:t> : predicted score</a:t>
            </a:r>
            <a:endParaRPr>
              <a:solidFill>
                <a:srgbClr val="00338D"/>
              </a:solidFill>
            </a:endParaRPr>
          </a:p>
          <a:p>
            <a:pPr indent="-146050" lvl="1" marL="228600" rtl="0" algn="l">
              <a:spcBef>
                <a:spcPts val="0"/>
              </a:spcBef>
              <a:spcAft>
                <a:spcPts val="0"/>
              </a:spcAft>
              <a:buClr>
                <a:schemeClr val="accent2"/>
              </a:buClr>
              <a:buSzPts val="1400"/>
              <a:buChar char="○"/>
            </a:pPr>
            <a:r>
              <a:rPr lang="en-US">
                <a:solidFill>
                  <a:schemeClr val="dk2"/>
                </a:solidFill>
              </a:rPr>
              <a:t>: Highest score location</a:t>
            </a:r>
            <a:endParaRPr>
              <a:solidFill>
                <a:srgbClr val="00338D"/>
              </a:solidFill>
            </a:endParaRPr>
          </a:p>
        </p:txBody>
      </p:sp>
      <p:sp>
        <p:nvSpPr>
          <p:cNvPr id="701" name="Google Shape;701;g17f8824fce1_3_106"/>
          <p:cNvSpPr/>
          <p:nvPr/>
        </p:nvSpPr>
        <p:spPr>
          <a:xfrm rot="-4497460">
            <a:off x="8736097" y="3935670"/>
            <a:ext cx="219626" cy="125823"/>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1594ededcb6_0_26"/>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Next Steps</a:t>
            </a:r>
            <a:endParaRPr sz="2800"/>
          </a:p>
        </p:txBody>
      </p:sp>
      <p:sp>
        <p:nvSpPr>
          <p:cNvPr id="707" name="Google Shape;707;g1594ededcb6_0_26"/>
          <p:cNvSpPr txBox="1"/>
          <p:nvPr>
            <p:ph idx="4294967295" type="body"/>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rtl="0" algn="l">
              <a:lnSpc>
                <a:spcPct val="100000"/>
              </a:lnSpc>
              <a:spcBef>
                <a:spcPts val="600"/>
              </a:spcBef>
              <a:spcAft>
                <a:spcPts val="0"/>
              </a:spcAft>
              <a:buSzPts val="1500"/>
              <a:buFont typeface="Arial"/>
              <a:buNone/>
            </a:pPr>
            <a:r>
              <a:t/>
            </a:r>
            <a:endParaRPr>
              <a:solidFill>
                <a:schemeClr val="dk2"/>
              </a:solidFill>
            </a:endParaRPr>
          </a:p>
          <a:p>
            <a:pPr indent="-285750" lvl="1" marL="285750" rtl="0" algn="l">
              <a:lnSpc>
                <a:spcPct val="100000"/>
              </a:lnSpc>
              <a:spcBef>
                <a:spcPts val="600"/>
              </a:spcBef>
              <a:spcAft>
                <a:spcPts val="0"/>
              </a:spcAft>
              <a:buClr>
                <a:schemeClr val="dk2"/>
              </a:buClr>
              <a:buSzPts val="2000"/>
              <a:buFont typeface="Arial"/>
              <a:buChar char="•"/>
            </a:pPr>
            <a:r>
              <a:rPr b="1" lang="en-US" sz="2000"/>
              <a:t>Action items:</a:t>
            </a:r>
            <a:endParaRPr b="1" sz="2000"/>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Create final readout for the whole project</a:t>
            </a:r>
            <a:endParaRPr sz="1700">
              <a:solidFill>
                <a:schemeClr val="dk2"/>
              </a:solidFill>
            </a:endParaRPr>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Improve business case</a:t>
            </a:r>
            <a:endParaRPr sz="1700">
              <a:solidFill>
                <a:schemeClr val="dk2"/>
              </a:solidFill>
            </a:endParaRPr>
          </a:p>
          <a:p>
            <a:pPr indent="-336550" lvl="3" marL="1314450" rtl="0" algn="l">
              <a:lnSpc>
                <a:spcPct val="100000"/>
              </a:lnSpc>
              <a:spcBef>
                <a:spcPts val="600"/>
              </a:spcBef>
              <a:spcAft>
                <a:spcPts val="0"/>
              </a:spcAft>
              <a:buClr>
                <a:schemeClr val="dk2"/>
              </a:buClr>
              <a:buSzPts val="1700"/>
              <a:buChar char="-"/>
            </a:pPr>
            <a:r>
              <a:rPr lang="en-US" sz="1700">
                <a:solidFill>
                  <a:schemeClr val="dk2"/>
                </a:solidFill>
              </a:rPr>
              <a:t>Adjust weights on baseline model </a:t>
            </a:r>
            <a:endParaRPr sz="1700">
              <a:solidFill>
                <a:schemeClr val="dk2"/>
              </a:solidFill>
            </a:endParaRPr>
          </a:p>
          <a:p>
            <a:pPr indent="-336550" lvl="3" marL="1314450" rtl="0" algn="l">
              <a:lnSpc>
                <a:spcPct val="100000"/>
              </a:lnSpc>
              <a:spcBef>
                <a:spcPts val="600"/>
              </a:spcBef>
              <a:spcAft>
                <a:spcPts val="0"/>
              </a:spcAft>
              <a:buClr>
                <a:schemeClr val="dk2"/>
              </a:buClr>
              <a:buSzPts val="1700"/>
              <a:buChar char="-"/>
            </a:pPr>
            <a:r>
              <a:rPr lang="en-US" sz="1700">
                <a:solidFill>
                  <a:schemeClr val="dk2"/>
                </a:solidFill>
              </a:rPr>
              <a:t>Improve ML model</a:t>
            </a:r>
            <a:endParaRPr sz="1700">
              <a:solidFill>
                <a:schemeClr val="dk2"/>
              </a:solidFill>
            </a:endParaRPr>
          </a:p>
        </p:txBody>
      </p:sp>
      <p:sp>
        <p:nvSpPr>
          <p:cNvPr id="708" name="Google Shape;708;g1594ededcb6_0_2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4</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000"/>
              <a:buFont typeface="Arial"/>
              <a:buNone/>
            </a:pPr>
            <a:r>
              <a:rPr lang="en-US"/>
              <a:t>Appendix</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17d6ed877b5_0_0"/>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US"/>
              <a:t>Python Libraries Used</a:t>
            </a:r>
            <a:endParaRPr/>
          </a:p>
        </p:txBody>
      </p:sp>
      <p:sp>
        <p:nvSpPr>
          <p:cNvPr id="720" name="Google Shape;720;g17d6ed877b5_0_0"/>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0"/>
              </a:spcBef>
              <a:spcAft>
                <a:spcPts val="0"/>
              </a:spcAft>
              <a:buSzPts val="2000"/>
              <a:buChar char="●"/>
            </a:pPr>
            <a:r>
              <a:rPr lang="en-US" sz="1700"/>
              <a:t>pandas: 1.3.5</a:t>
            </a:r>
            <a:endParaRPr sz="1700"/>
          </a:p>
          <a:p>
            <a:pPr indent="-355600" lvl="0" marL="457200" rtl="0" algn="l">
              <a:lnSpc>
                <a:spcPct val="100000"/>
              </a:lnSpc>
              <a:spcBef>
                <a:spcPts val="0"/>
              </a:spcBef>
              <a:spcAft>
                <a:spcPts val="0"/>
              </a:spcAft>
              <a:buSzPts val="2000"/>
              <a:buChar char="●"/>
            </a:pPr>
            <a:r>
              <a:rPr lang="en-US" sz="1700"/>
              <a:t>numpy: 1.21.6</a:t>
            </a:r>
            <a:endParaRPr sz="1700"/>
          </a:p>
          <a:p>
            <a:pPr indent="-355600" lvl="0" marL="457200" rtl="0" algn="l">
              <a:lnSpc>
                <a:spcPct val="100000"/>
              </a:lnSpc>
              <a:spcBef>
                <a:spcPts val="0"/>
              </a:spcBef>
              <a:spcAft>
                <a:spcPts val="0"/>
              </a:spcAft>
              <a:buSzPts val="2000"/>
              <a:buChar char="●"/>
            </a:pPr>
            <a:r>
              <a:rPr lang="en-US" sz="1700"/>
              <a:t>gurobipy: 9.5.2</a:t>
            </a:r>
            <a:endParaRPr sz="1700"/>
          </a:p>
          <a:p>
            <a:pPr indent="-355600" lvl="0" marL="457200" rtl="0" algn="l">
              <a:lnSpc>
                <a:spcPct val="100000"/>
              </a:lnSpc>
              <a:spcBef>
                <a:spcPts val="0"/>
              </a:spcBef>
              <a:spcAft>
                <a:spcPts val="0"/>
              </a:spcAft>
              <a:buSzPts val="2000"/>
              <a:buChar char="●"/>
            </a:pPr>
            <a:r>
              <a:rPr lang="en-US" sz="1700"/>
              <a:t>geopy: 1.17.0</a:t>
            </a:r>
            <a:endParaRPr sz="1700"/>
          </a:p>
          <a:p>
            <a:pPr indent="-355600" lvl="0" marL="457200" rtl="0" algn="l">
              <a:lnSpc>
                <a:spcPct val="100000"/>
              </a:lnSpc>
              <a:spcBef>
                <a:spcPts val="0"/>
              </a:spcBef>
              <a:spcAft>
                <a:spcPts val="0"/>
              </a:spcAft>
              <a:buSzPts val="2000"/>
              <a:buChar char="●"/>
            </a:pPr>
            <a:r>
              <a:rPr lang="en-US" sz="1700"/>
              <a:t>folium: 0.12.1.post1</a:t>
            </a:r>
            <a:endParaRPr sz="1700"/>
          </a:p>
          <a:p>
            <a:pPr indent="-336550" lvl="0" marL="457200" rtl="0" algn="l">
              <a:lnSpc>
                <a:spcPct val="100000"/>
              </a:lnSpc>
              <a:spcBef>
                <a:spcPts val="0"/>
              </a:spcBef>
              <a:spcAft>
                <a:spcPts val="0"/>
              </a:spcAft>
              <a:buSzPts val="1700"/>
              <a:buChar char="●"/>
            </a:pPr>
            <a:r>
              <a:rPr lang="en-US" sz="1700"/>
              <a:t>requests: 2.23.0</a:t>
            </a:r>
            <a:endParaRPr sz="1700"/>
          </a:p>
          <a:p>
            <a:pPr indent="-336550" lvl="0" marL="457200" rtl="0" algn="l">
              <a:lnSpc>
                <a:spcPct val="100000"/>
              </a:lnSpc>
              <a:spcBef>
                <a:spcPts val="0"/>
              </a:spcBef>
              <a:spcAft>
                <a:spcPts val="0"/>
              </a:spcAft>
              <a:buSzPts val="1700"/>
              <a:buChar char="●"/>
            </a:pPr>
            <a:r>
              <a:rPr lang="en-US" sz="1700"/>
              <a:t>json: 2.0.9</a:t>
            </a:r>
            <a:endParaRPr sz="1700"/>
          </a:p>
          <a:p>
            <a:pPr indent="0" lvl="0" marL="0" rtl="0" algn="l">
              <a:lnSpc>
                <a:spcPct val="100000"/>
              </a:lnSpc>
              <a:spcBef>
                <a:spcPts val="0"/>
              </a:spcBef>
              <a:spcAft>
                <a:spcPts val="0"/>
              </a:spcAft>
              <a:buSzPts val="1800"/>
              <a:buNone/>
            </a:pPr>
            <a:r>
              <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16e17af7367_0_816"/>
          <p:cNvSpPr txBox="1"/>
          <p:nvPr>
            <p:ph idx="1" type="body"/>
          </p:nvPr>
        </p:nvSpPr>
        <p:spPr>
          <a:xfrm>
            <a:off x="2729163" y="4642764"/>
            <a:ext cx="7851900" cy="398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727" name="Google Shape;727;g16e17af7367_0_816"/>
          <p:cNvSpPr txBox="1"/>
          <p:nvPr>
            <p:ph idx="2" type="body"/>
          </p:nvPr>
        </p:nvSpPr>
        <p:spPr>
          <a:xfrm>
            <a:off x="2729163" y="5107252"/>
            <a:ext cx="7851900" cy="16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728" name="Google Shape;728;g16e17af7367_0_816"/>
          <p:cNvSpPr txBox="1"/>
          <p:nvPr>
            <p:ph idx="3" type="body"/>
          </p:nvPr>
        </p:nvSpPr>
        <p:spPr>
          <a:xfrm>
            <a:off x="2729163" y="3831757"/>
            <a:ext cx="7851900" cy="64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729" name="Google Shape;729;g16e17af7367_0_816"/>
          <p:cNvSpPr txBox="1"/>
          <p:nvPr>
            <p:ph idx="4" type="body"/>
          </p:nvPr>
        </p:nvSpPr>
        <p:spPr>
          <a:xfrm>
            <a:off x="2729163" y="3480007"/>
            <a:ext cx="2411700" cy="11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594ededcb6_0_3"/>
          <p:cNvPicPr preferRelativeResize="0"/>
          <p:nvPr/>
        </p:nvPicPr>
        <p:blipFill rotWithShape="1">
          <a:blip r:embed="rId3">
            <a:alphaModFix/>
          </a:blip>
          <a:srcRect b="0" l="0" r="0" t="0"/>
          <a:stretch/>
        </p:blipFill>
        <p:spPr>
          <a:xfrm>
            <a:off x="546813" y="1487475"/>
            <a:ext cx="11098373" cy="4243175"/>
          </a:xfrm>
          <a:prstGeom prst="rect">
            <a:avLst/>
          </a:prstGeom>
          <a:noFill/>
          <a:ln>
            <a:noFill/>
          </a:ln>
        </p:spPr>
      </p:pic>
      <p:sp>
        <p:nvSpPr>
          <p:cNvPr id="220" name="Google Shape;220;g1594ededcb6_0_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From Last Week: Timeline</a:t>
            </a:r>
            <a:endParaRPr sz="2800"/>
          </a:p>
        </p:txBody>
      </p:sp>
      <p:sp>
        <p:nvSpPr>
          <p:cNvPr id="221" name="Google Shape;221;g1594ededcb6_0_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22" name="Google Shape;222;g1594ededcb6_0_3"/>
          <p:cNvSpPr/>
          <p:nvPr/>
        </p:nvSpPr>
        <p:spPr>
          <a:xfrm>
            <a:off x="9867200" y="1729000"/>
            <a:ext cx="615000" cy="3965400"/>
          </a:xfrm>
          <a:prstGeom prst="rect">
            <a:avLst/>
          </a:prstGeom>
          <a:noFill/>
          <a:ln cap="flat" cmpd="sng" w="28575">
            <a:solidFill>
              <a:srgbClr val="92D050"/>
            </a:solidFill>
            <a:prstDash val="dash"/>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3" name="Google Shape;223;g1594ededcb6_0_3"/>
          <p:cNvSpPr/>
          <p:nvPr/>
        </p:nvSpPr>
        <p:spPr>
          <a:xfrm>
            <a:off x="9969204" y="1207589"/>
            <a:ext cx="411000" cy="279000"/>
          </a:xfrm>
          <a:prstGeom prst="stripedRightArrow">
            <a:avLst>
              <a:gd fmla="val 50000" name="adj1"/>
              <a:gd fmla="val 72294" name="adj2"/>
            </a:avLst>
          </a:prstGeom>
          <a:solidFill>
            <a:srgbClr val="92D050"/>
          </a:solidFill>
          <a:ln>
            <a:noFill/>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4" name="Google Shape;224;g1594ededcb6_0_3"/>
          <p:cNvSpPr/>
          <p:nvPr/>
        </p:nvSpPr>
        <p:spPr>
          <a:xfrm>
            <a:off x="9333800"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5" name="Google Shape;225;g1594ededcb6_0_3"/>
          <p:cNvSpPr/>
          <p:nvPr/>
        </p:nvSpPr>
        <p:spPr>
          <a:xfrm>
            <a:off x="11030175" y="1729125"/>
            <a:ext cx="6150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6" name="Google Shape;226;g1594ededcb6_0_3"/>
          <p:cNvSpPr txBox="1"/>
          <p:nvPr/>
        </p:nvSpPr>
        <p:spPr>
          <a:xfrm>
            <a:off x="5890500" y="5676825"/>
            <a:ext cx="21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68D2E"/>
                </a:solidFill>
                <a:latin typeface="Arial"/>
                <a:ea typeface="Arial"/>
                <a:cs typeface="Arial"/>
                <a:sym typeface="Arial"/>
              </a:rPr>
              <a:t>1st progress report</a:t>
            </a:r>
            <a:endParaRPr b="1" i="0" sz="1400" u="none" cap="none" strike="noStrike">
              <a:solidFill>
                <a:srgbClr val="F68D2E"/>
              </a:solidFill>
              <a:latin typeface="Arial"/>
              <a:ea typeface="Arial"/>
              <a:cs typeface="Arial"/>
              <a:sym typeface="Arial"/>
            </a:endParaRPr>
          </a:p>
        </p:txBody>
      </p:sp>
      <p:sp>
        <p:nvSpPr>
          <p:cNvPr id="227" name="Google Shape;227;g1594ededcb6_0_3"/>
          <p:cNvSpPr/>
          <p:nvPr/>
        </p:nvSpPr>
        <p:spPr>
          <a:xfrm>
            <a:off x="6441325"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8" name="Google Shape;228;g1594ededcb6_0_3"/>
          <p:cNvSpPr txBox="1"/>
          <p:nvPr/>
        </p:nvSpPr>
        <p:spPr>
          <a:xfrm>
            <a:off x="8548700" y="5676825"/>
            <a:ext cx="21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68D2E"/>
                </a:solidFill>
                <a:latin typeface="Arial"/>
                <a:ea typeface="Arial"/>
                <a:cs typeface="Arial"/>
                <a:sym typeface="Arial"/>
              </a:rPr>
              <a:t>2nd progress report</a:t>
            </a:r>
            <a:endParaRPr b="1" i="0" sz="1400" u="none" cap="none" strike="noStrike">
              <a:solidFill>
                <a:srgbClr val="F68D2E"/>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19eea075127_0_0"/>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800"/>
              <a:t>Project Recap: defined research question</a:t>
            </a:r>
            <a:endParaRPr sz="2800"/>
          </a:p>
        </p:txBody>
      </p:sp>
      <p:sp>
        <p:nvSpPr>
          <p:cNvPr id="234" name="Google Shape;234;g19eea075127_0_0"/>
          <p:cNvSpPr txBox="1"/>
          <p:nvPr>
            <p:ph idx="1" type="body"/>
          </p:nvPr>
        </p:nvSpPr>
        <p:spPr>
          <a:xfrm>
            <a:off x="998400" y="1467775"/>
            <a:ext cx="10195200" cy="771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2000"/>
              <a:t>What are the most important factors to consider when choosing EV charging locations in Washington state? Where are potential optimal locations?</a:t>
            </a:r>
            <a:endParaRPr sz="2000">
              <a:solidFill>
                <a:schemeClr val="dk2"/>
              </a:solidFill>
            </a:endParaRPr>
          </a:p>
        </p:txBody>
      </p:sp>
      <p:sp>
        <p:nvSpPr>
          <p:cNvPr id="235" name="Google Shape;235;g19eea075127_0_0"/>
          <p:cNvSpPr txBox="1"/>
          <p:nvPr>
            <p:ph idx="1" type="body"/>
          </p:nvPr>
        </p:nvSpPr>
        <p:spPr>
          <a:xfrm>
            <a:off x="1557738" y="2631450"/>
            <a:ext cx="2348700" cy="42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None/>
            </a:pPr>
            <a:r>
              <a:rPr b="0" lang="en-US" sz="1800"/>
              <a:t>Why WA</a:t>
            </a:r>
            <a:endParaRPr b="0" sz="1800">
              <a:solidFill>
                <a:schemeClr val="dk2"/>
              </a:solidFill>
            </a:endParaRPr>
          </a:p>
        </p:txBody>
      </p:sp>
      <p:sp>
        <p:nvSpPr>
          <p:cNvPr id="236" name="Google Shape;236;g19eea075127_0_0"/>
          <p:cNvSpPr/>
          <p:nvPr/>
        </p:nvSpPr>
        <p:spPr>
          <a:xfrm>
            <a:off x="995374" y="2631450"/>
            <a:ext cx="422700" cy="4227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lt2"/>
                </a:solidFill>
              </a:rPr>
              <a:t>A</a:t>
            </a:r>
            <a:endParaRPr sz="1600">
              <a:solidFill>
                <a:schemeClr val="lt2"/>
              </a:solidFill>
            </a:endParaRPr>
          </a:p>
        </p:txBody>
      </p:sp>
      <p:sp>
        <p:nvSpPr>
          <p:cNvPr id="237" name="Google Shape;237;g19eea075127_0_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38" name="Google Shape;238;g19eea075127_0_0"/>
          <p:cNvSpPr txBox="1"/>
          <p:nvPr/>
        </p:nvSpPr>
        <p:spPr>
          <a:xfrm>
            <a:off x="1570375" y="3117800"/>
            <a:ext cx="9547500" cy="4281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US" sz="1800">
                <a:solidFill>
                  <a:srgbClr val="00338D"/>
                </a:solidFill>
              </a:rPr>
              <a:t>i. WA has comparatively </a:t>
            </a:r>
            <a:r>
              <a:rPr b="1" lang="en-US" sz="1800">
                <a:solidFill>
                  <a:srgbClr val="00338D"/>
                </a:solidFill>
              </a:rPr>
              <a:t>more EV registered</a:t>
            </a:r>
            <a:r>
              <a:rPr lang="en-US" sz="1800">
                <a:solidFill>
                  <a:srgbClr val="00338D"/>
                </a:solidFill>
              </a:rPr>
              <a:t> and </a:t>
            </a:r>
            <a:r>
              <a:rPr b="1" lang="en-US" sz="1800">
                <a:solidFill>
                  <a:srgbClr val="00338D"/>
                </a:solidFill>
              </a:rPr>
              <a:t>not severely lacking EV stations</a:t>
            </a:r>
            <a:r>
              <a:rPr lang="en-US" sz="1800">
                <a:solidFill>
                  <a:srgbClr val="00338D"/>
                </a:solidFill>
              </a:rPr>
              <a:t>¹ for us to build models on</a:t>
            </a:r>
            <a:endParaRPr sz="300">
              <a:solidFill>
                <a:srgbClr val="00338D"/>
              </a:solidFill>
            </a:endParaRPr>
          </a:p>
        </p:txBody>
      </p:sp>
      <p:sp>
        <p:nvSpPr>
          <p:cNvPr id="239" name="Google Shape;239;g19eea075127_0_0"/>
          <p:cNvSpPr txBox="1"/>
          <p:nvPr/>
        </p:nvSpPr>
        <p:spPr>
          <a:xfrm>
            <a:off x="1565587" y="3873300"/>
            <a:ext cx="10195200" cy="3333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US" sz="1800">
                <a:solidFill>
                  <a:srgbClr val="00338D"/>
                </a:solidFill>
              </a:rPr>
              <a:t>ii. WA has </a:t>
            </a:r>
            <a:r>
              <a:rPr b="1" lang="en-US" sz="1800">
                <a:solidFill>
                  <a:srgbClr val="00338D"/>
                </a:solidFill>
              </a:rPr>
              <a:t>enough government-issued data available</a:t>
            </a:r>
            <a:r>
              <a:rPr lang="en-US" sz="1800">
                <a:solidFill>
                  <a:srgbClr val="00338D"/>
                </a:solidFill>
              </a:rPr>
              <a:t>: </a:t>
            </a:r>
            <a:r>
              <a:rPr lang="en-US" sz="1800" u="sng">
                <a:solidFill>
                  <a:srgbClr val="0091DA"/>
                </a:solidFill>
                <a:hlinkClick r:id="rId3">
                  <a:extLst>
                    <a:ext uri="{A12FA001-AC4F-418D-AE19-62706E023703}">
                      <ahyp:hlinkClr val="tx"/>
                    </a:ext>
                  </a:extLst>
                </a:hlinkClick>
              </a:rPr>
              <a:t>https://data.wa.gov/</a:t>
            </a:r>
            <a:endParaRPr sz="1800">
              <a:solidFill>
                <a:srgbClr val="00338D"/>
              </a:solidFill>
            </a:endParaRPr>
          </a:p>
          <a:p>
            <a:pPr indent="0" lvl="0" marL="0" rtl="0" algn="l">
              <a:spcBef>
                <a:spcPts val="600"/>
              </a:spcBef>
              <a:spcAft>
                <a:spcPts val="0"/>
              </a:spcAft>
              <a:buNone/>
            </a:pPr>
            <a:r>
              <a:t/>
            </a:r>
            <a:endParaRPr sz="1800">
              <a:solidFill>
                <a:srgbClr val="00338D"/>
              </a:solidFill>
            </a:endParaRPr>
          </a:p>
        </p:txBody>
      </p:sp>
      <p:sp>
        <p:nvSpPr>
          <p:cNvPr id="240" name="Google Shape;240;g19eea075127_0_0"/>
          <p:cNvSpPr txBox="1"/>
          <p:nvPr/>
        </p:nvSpPr>
        <p:spPr>
          <a:xfrm>
            <a:off x="1570375" y="4353450"/>
            <a:ext cx="9547500" cy="31374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US" sz="1800">
                <a:solidFill>
                  <a:srgbClr val="00338D"/>
                </a:solidFill>
              </a:rPr>
              <a:t>iii. WA has </a:t>
            </a:r>
            <a:r>
              <a:rPr b="1" lang="en-US" sz="1800">
                <a:solidFill>
                  <a:srgbClr val="00338D"/>
                </a:solidFill>
              </a:rPr>
              <a:t>supporting policies for EVs</a:t>
            </a:r>
            <a:endParaRPr b="1" sz="1800">
              <a:solidFill>
                <a:srgbClr val="00338D"/>
              </a:solidFill>
            </a:endParaRPr>
          </a:p>
          <a:p>
            <a:pPr indent="-323850" lvl="0" marL="457200" rtl="0" algn="l">
              <a:lnSpc>
                <a:spcPct val="70000"/>
              </a:lnSpc>
              <a:spcBef>
                <a:spcPts val="800"/>
              </a:spcBef>
              <a:spcAft>
                <a:spcPts val="0"/>
              </a:spcAft>
              <a:buClr>
                <a:srgbClr val="00338D"/>
              </a:buClr>
              <a:buSzPts val="1500"/>
              <a:buChar char="●"/>
            </a:pPr>
            <a:r>
              <a:rPr b="1" lang="en-US" sz="1500">
                <a:solidFill>
                  <a:srgbClr val="00338D"/>
                </a:solidFill>
                <a:highlight>
                  <a:srgbClr val="FFFFFF"/>
                </a:highlight>
              </a:rPr>
              <a:t>EVSE Grants</a:t>
            </a:r>
            <a:r>
              <a:rPr lang="en-US" sz="1500">
                <a:solidFill>
                  <a:srgbClr val="00338D"/>
                </a:solidFill>
                <a:highlight>
                  <a:srgbClr val="FFFFFF"/>
                </a:highlight>
              </a:rPr>
              <a:t> support deployment projects along the state’s highway corridors</a:t>
            </a:r>
            <a:endParaRPr sz="1500">
              <a:solidFill>
                <a:srgbClr val="00338D"/>
              </a:solidFill>
              <a:highlight>
                <a:srgbClr val="FFFFFF"/>
              </a:highlight>
            </a:endParaRPr>
          </a:p>
          <a:p>
            <a:pPr indent="-323850" lvl="0" marL="457200" rtl="0" algn="l">
              <a:lnSpc>
                <a:spcPct val="70000"/>
              </a:lnSpc>
              <a:spcBef>
                <a:spcPts val="500"/>
              </a:spcBef>
              <a:spcAft>
                <a:spcPts val="0"/>
              </a:spcAft>
              <a:buClr>
                <a:srgbClr val="00338D"/>
              </a:buClr>
              <a:buSzPts val="1500"/>
              <a:buChar char="●"/>
            </a:pPr>
            <a:r>
              <a:rPr lang="en-US" sz="1500">
                <a:solidFill>
                  <a:srgbClr val="00338D"/>
                </a:solidFill>
                <a:highlight>
                  <a:srgbClr val="FFFFFF"/>
                </a:highlight>
              </a:rPr>
              <a:t>EVs and EVSE are eligible for a </a:t>
            </a:r>
            <a:r>
              <a:rPr b="1" lang="en-US" sz="1500">
                <a:solidFill>
                  <a:srgbClr val="00338D"/>
                </a:solidFill>
                <a:highlight>
                  <a:srgbClr val="FFFFFF"/>
                </a:highlight>
                <a:uFill>
                  <a:noFill/>
                </a:uFill>
                <a:hlinkClick r:id="rId4">
                  <a:extLst>
                    <a:ext uri="{A12FA001-AC4F-418D-AE19-62706E023703}">
                      <ahyp:hlinkClr val="tx"/>
                    </a:ext>
                  </a:extLst>
                </a:hlinkClick>
              </a:rPr>
              <a:t>sales and use tax exemption</a:t>
            </a:r>
            <a:endParaRPr b="1" sz="1500">
              <a:solidFill>
                <a:srgbClr val="00338D"/>
              </a:solidFill>
              <a:highlight>
                <a:srgbClr val="FFFFFF"/>
              </a:highlight>
            </a:endParaRPr>
          </a:p>
          <a:p>
            <a:pPr indent="-323850" lvl="0" marL="457200" rtl="0" algn="l">
              <a:lnSpc>
                <a:spcPct val="70000"/>
              </a:lnSpc>
              <a:spcBef>
                <a:spcPts val="500"/>
              </a:spcBef>
              <a:spcAft>
                <a:spcPts val="0"/>
              </a:spcAft>
              <a:buClr>
                <a:srgbClr val="00338D"/>
              </a:buClr>
              <a:buSzPts val="1500"/>
              <a:buChar char="●"/>
            </a:pPr>
            <a:r>
              <a:rPr b="1" lang="en-US" sz="1500">
                <a:solidFill>
                  <a:srgbClr val="00338D"/>
                </a:solidFill>
                <a:highlight>
                  <a:srgbClr val="FFFFFF"/>
                </a:highlight>
              </a:rPr>
              <a:t>Commercial Alternative Fuel Vehicle and Fueling Infrastructure Tax Credit</a:t>
            </a:r>
            <a:endParaRPr sz="1500">
              <a:solidFill>
                <a:srgbClr val="00338D"/>
              </a:solidFill>
              <a:highlight>
                <a:srgbClr val="FFFFFF"/>
              </a:highlight>
            </a:endParaRPr>
          </a:p>
          <a:p>
            <a:pPr indent="-323850" lvl="0" marL="457200" rtl="0" algn="l">
              <a:lnSpc>
                <a:spcPct val="70000"/>
              </a:lnSpc>
              <a:spcBef>
                <a:spcPts val="500"/>
              </a:spcBef>
              <a:spcAft>
                <a:spcPts val="0"/>
              </a:spcAft>
              <a:buClr>
                <a:srgbClr val="00338D"/>
              </a:buClr>
              <a:buSzPts val="1500"/>
              <a:buChar char="●"/>
            </a:pPr>
            <a:r>
              <a:rPr lang="en-US" sz="1500">
                <a:solidFill>
                  <a:srgbClr val="00338D"/>
                </a:solidFill>
                <a:highlight>
                  <a:srgbClr val="FFFFFF"/>
                </a:highlight>
              </a:rPr>
              <a:t>AFVs are </a:t>
            </a:r>
            <a:r>
              <a:rPr b="1" lang="en-US" sz="1500">
                <a:solidFill>
                  <a:srgbClr val="00338D"/>
                </a:solidFill>
                <a:highlight>
                  <a:srgbClr val="FFFFFF"/>
                </a:highlight>
              </a:rPr>
              <a:t>exempt from state emissions control inspections</a:t>
            </a:r>
            <a:r>
              <a:rPr lang="en-US" sz="1500">
                <a:solidFill>
                  <a:srgbClr val="00338D"/>
                </a:solidFill>
                <a:highlight>
                  <a:srgbClr val="FFFFFF"/>
                </a:highlight>
              </a:rPr>
              <a:t>.</a:t>
            </a:r>
            <a:endParaRPr sz="1500">
              <a:solidFill>
                <a:srgbClr val="00338D"/>
              </a:solidFill>
              <a:highlight>
                <a:srgbClr val="FFFFFF"/>
              </a:highlight>
            </a:endParaRPr>
          </a:p>
          <a:p>
            <a:pPr indent="-323850" lvl="0" marL="457200" rtl="0" algn="l">
              <a:lnSpc>
                <a:spcPct val="70000"/>
              </a:lnSpc>
              <a:spcBef>
                <a:spcPts val="500"/>
              </a:spcBef>
              <a:spcAft>
                <a:spcPts val="0"/>
              </a:spcAft>
              <a:buClr>
                <a:srgbClr val="00338D"/>
              </a:buClr>
              <a:buSzPts val="1500"/>
              <a:buChar char="●"/>
            </a:pPr>
            <a:r>
              <a:rPr b="1" lang="en-US" sz="1500">
                <a:solidFill>
                  <a:srgbClr val="00338D"/>
                </a:solidFill>
                <a:highlight>
                  <a:srgbClr val="FFFFFF"/>
                </a:highlight>
              </a:rPr>
              <a:t>Green Public Transit Grant Program </a:t>
            </a:r>
            <a:r>
              <a:rPr lang="en-US" sz="1500">
                <a:solidFill>
                  <a:srgbClr val="00338D"/>
                </a:solidFill>
                <a:highlight>
                  <a:srgbClr val="FFFFFF"/>
                </a:highlight>
              </a:rPr>
              <a:t>provides funding to install EV infrastructure among other green transportation projects</a:t>
            </a:r>
            <a:endParaRPr sz="1500">
              <a:solidFill>
                <a:srgbClr val="00338D"/>
              </a:solidFill>
              <a:highlight>
                <a:srgbClr val="FFFFFF"/>
              </a:highlight>
            </a:endParaRPr>
          </a:p>
          <a:p>
            <a:pPr indent="0" lvl="0" marL="457200" rtl="0" algn="l">
              <a:spcBef>
                <a:spcPts val="600"/>
              </a:spcBef>
              <a:spcAft>
                <a:spcPts val="1000"/>
              </a:spcAft>
              <a:buNone/>
            </a:pPr>
            <a:r>
              <a:t/>
            </a:r>
            <a:endParaRPr sz="1500">
              <a:solidFill>
                <a:srgbClr val="00338D"/>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9eea075127_0_11"/>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Project Recap: EDA - Natural Risk Index</a:t>
            </a:r>
            <a:endParaRPr sz="2800"/>
          </a:p>
        </p:txBody>
      </p:sp>
      <p:grpSp>
        <p:nvGrpSpPr>
          <p:cNvPr id="246" name="Google Shape;246;g19eea075127_0_11"/>
          <p:cNvGrpSpPr/>
          <p:nvPr/>
        </p:nvGrpSpPr>
        <p:grpSpPr>
          <a:xfrm>
            <a:off x="8032180" y="360674"/>
            <a:ext cx="3308569" cy="1127073"/>
            <a:chOff x="7365909" y="571500"/>
            <a:chExt cx="4641000" cy="1018225"/>
          </a:xfrm>
        </p:grpSpPr>
        <p:sp>
          <p:nvSpPr>
            <p:cNvPr id="247" name="Google Shape;247;g19eea075127_0_11"/>
            <p:cNvSpPr txBox="1"/>
            <p:nvPr/>
          </p:nvSpPr>
          <p:spPr>
            <a:xfrm>
              <a:off x="7489350" y="571500"/>
              <a:ext cx="1984800" cy="500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Expected Annual Loss</a:t>
              </a:r>
              <a:endParaRPr sz="1200"/>
            </a:p>
          </p:txBody>
        </p:sp>
        <p:sp>
          <p:nvSpPr>
            <p:cNvPr id="248" name="Google Shape;248;g19eea075127_0_11"/>
            <p:cNvSpPr txBox="1"/>
            <p:nvPr/>
          </p:nvSpPr>
          <p:spPr>
            <a:xfrm>
              <a:off x="9913425" y="571500"/>
              <a:ext cx="1984800" cy="500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Social Vulnerability</a:t>
              </a:r>
              <a:endParaRPr sz="1200"/>
            </a:p>
          </p:txBody>
        </p:sp>
        <p:sp>
          <p:nvSpPr>
            <p:cNvPr id="249" name="Google Shape;249;g19eea075127_0_11"/>
            <p:cNvSpPr txBox="1"/>
            <p:nvPr/>
          </p:nvSpPr>
          <p:spPr>
            <a:xfrm>
              <a:off x="8347350" y="1256125"/>
              <a:ext cx="2837700" cy="3336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Community Resilience</a:t>
              </a:r>
              <a:endParaRPr sz="1200"/>
            </a:p>
          </p:txBody>
        </p:sp>
        <p:sp>
          <p:nvSpPr>
            <p:cNvPr id="250" name="Google Shape;250;g19eea075127_0_11"/>
            <p:cNvSpPr txBox="1"/>
            <p:nvPr/>
          </p:nvSpPr>
          <p:spPr>
            <a:xfrm>
              <a:off x="9368554" y="666563"/>
              <a:ext cx="635700" cy="36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X</a:t>
              </a:r>
              <a:endParaRPr/>
            </a:p>
          </p:txBody>
        </p:sp>
        <p:cxnSp>
          <p:nvCxnSpPr>
            <p:cNvPr id="251" name="Google Shape;251;g19eea075127_0_11"/>
            <p:cNvCxnSpPr/>
            <p:nvPr/>
          </p:nvCxnSpPr>
          <p:spPr>
            <a:xfrm>
              <a:off x="7365909" y="1162954"/>
              <a:ext cx="4641000" cy="2400"/>
            </a:xfrm>
            <a:prstGeom prst="straightConnector1">
              <a:avLst/>
            </a:prstGeom>
            <a:noFill/>
            <a:ln cap="flat" cmpd="sng" w="19050">
              <a:solidFill>
                <a:schemeClr val="dk2"/>
              </a:solidFill>
              <a:prstDash val="solid"/>
              <a:round/>
              <a:headEnd len="med" w="med" type="none"/>
              <a:tailEnd len="med" w="med" type="none"/>
            </a:ln>
          </p:spPr>
        </p:cxnSp>
      </p:grpSp>
      <p:sp>
        <p:nvSpPr>
          <p:cNvPr id="252" name="Google Shape;252;g19eea075127_0_11"/>
          <p:cNvSpPr txBox="1"/>
          <p:nvPr/>
        </p:nvSpPr>
        <p:spPr>
          <a:xfrm>
            <a:off x="800100" y="5876925"/>
            <a:ext cx="62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Natural Risk Index highly skewed by population, and property value.</a:t>
            </a:r>
            <a:endParaRPr>
              <a:solidFill>
                <a:schemeClr val="dk2"/>
              </a:solidFill>
            </a:endParaRPr>
          </a:p>
        </p:txBody>
      </p:sp>
      <p:pic>
        <p:nvPicPr>
          <p:cNvPr id="253" name="Google Shape;253;g19eea075127_0_11"/>
          <p:cNvPicPr preferRelativeResize="0"/>
          <p:nvPr/>
        </p:nvPicPr>
        <p:blipFill>
          <a:blip r:embed="rId3">
            <a:alphaModFix/>
          </a:blip>
          <a:stretch>
            <a:fillRect/>
          </a:stretch>
        </p:blipFill>
        <p:spPr>
          <a:xfrm>
            <a:off x="7216373" y="1487750"/>
            <a:ext cx="4124375" cy="4893075"/>
          </a:xfrm>
          <a:prstGeom prst="rect">
            <a:avLst/>
          </a:prstGeom>
          <a:noFill/>
          <a:ln>
            <a:noFill/>
          </a:ln>
        </p:spPr>
      </p:pic>
      <p:pic>
        <p:nvPicPr>
          <p:cNvPr id="254" name="Google Shape;254;g19eea075127_0_11"/>
          <p:cNvPicPr preferRelativeResize="0"/>
          <p:nvPr/>
        </p:nvPicPr>
        <p:blipFill>
          <a:blip r:embed="rId4">
            <a:alphaModFix/>
          </a:blip>
          <a:stretch>
            <a:fillRect/>
          </a:stretch>
        </p:blipFill>
        <p:spPr>
          <a:xfrm>
            <a:off x="860325" y="1784975"/>
            <a:ext cx="5843852" cy="4150452"/>
          </a:xfrm>
          <a:prstGeom prst="rect">
            <a:avLst/>
          </a:prstGeom>
          <a:noFill/>
          <a:ln>
            <a:noFill/>
          </a:ln>
        </p:spPr>
      </p:pic>
      <p:sp>
        <p:nvSpPr>
          <p:cNvPr id="255" name="Google Shape;255;g19eea075127_0_11"/>
          <p:cNvSpPr txBox="1"/>
          <p:nvPr/>
        </p:nvSpPr>
        <p:spPr>
          <a:xfrm>
            <a:off x="784113" y="1152438"/>
            <a:ext cx="716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en-US">
                <a:solidFill>
                  <a:schemeClr val="dk2"/>
                </a:solidFill>
              </a:rPr>
              <a:t>Washington's most common natural disasters include wildfires, floods, severe storms, landslides, earthquakes, tsunamis, droughts, and volcanoes. </a:t>
            </a:r>
            <a:endParaRPr>
              <a:solidFill>
                <a:schemeClr val="dk2"/>
              </a:solidFill>
            </a:endParaRPr>
          </a:p>
        </p:txBody>
      </p:sp>
      <p:sp>
        <p:nvSpPr>
          <p:cNvPr id="256" name="Google Shape;256;g19eea075127_0_1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9eea075127_0_26"/>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800"/>
              <a:t>Project Recap: EDA - Annual Average Daily Traffic</a:t>
            </a:r>
            <a:endParaRPr sz="2800"/>
          </a:p>
        </p:txBody>
      </p:sp>
      <p:grpSp>
        <p:nvGrpSpPr>
          <p:cNvPr id="263" name="Google Shape;263;g19eea075127_0_26"/>
          <p:cNvGrpSpPr/>
          <p:nvPr/>
        </p:nvGrpSpPr>
        <p:grpSpPr>
          <a:xfrm>
            <a:off x="2679308" y="1166199"/>
            <a:ext cx="9899430" cy="5065677"/>
            <a:chOff x="1208184" y="1031375"/>
            <a:chExt cx="9118856" cy="4795226"/>
          </a:xfrm>
        </p:grpSpPr>
        <p:grpSp>
          <p:nvGrpSpPr>
            <p:cNvPr id="264" name="Google Shape;264;g19eea075127_0_26"/>
            <p:cNvGrpSpPr/>
            <p:nvPr/>
          </p:nvGrpSpPr>
          <p:grpSpPr>
            <a:xfrm>
              <a:off x="7471940" y="1031375"/>
              <a:ext cx="2855100" cy="584228"/>
              <a:chOff x="9480240" y="965200"/>
              <a:chExt cx="2855100" cy="584228"/>
            </a:xfrm>
          </p:grpSpPr>
          <p:sp>
            <p:nvSpPr>
              <p:cNvPr id="265" name="Google Shape;265;g19eea075127_0_26"/>
              <p:cNvSpPr txBox="1"/>
              <p:nvPr/>
            </p:nvSpPr>
            <p:spPr>
              <a:xfrm>
                <a:off x="9480240" y="965200"/>
                <a:ext cx="2238900" cy="3789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chemeClr val="dk2"/>
                  </a:buClr>
                  <a:buSzPts val="1400"/>
                  <a:buChar char="●"/>
                </a:pPr>
                <a:r>
                  <a:rPr lang="en-US">
                    <a:solidFill>
                      <a:schemeClr val="dk2"/>
                    </a:solidFill>
                  </a:rPr>
                  <a:t>: EV charging stations</a:t>
                </a:r>
                <a:endParaRPr>
                  <a:solidFill>
                    <a:schemeClr val="dk2"/>
                  </a:solidFill>
                </a:endParaRPr>
              </a:p>
            </p:txBody>
          </p:sp>
          <p:sp>
            <p:nvSpPr>
              <p:cNvPr id="266" name="Google Shape;266;g19eea075127_0_26"/>
              <p:cNvSpPr txBox="1"/>
              <p:nvPr/>
            </p:nvSpPr>
            <p:spPr>
              <a:xfrm>
                <a:off x="9480240" y="1170528"/>
                <a:ext cx="2855100" cy="3789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chemeClr val="dk2"/>
                    </a:solidFill>
                  </a:rPr>
                  <a:t>: annual average daily traffic</a:t>
                </a:r>
                <a:r>
                  <a:rPr lang="en-US">
                    <a:solidFill>
                      <a:schemeClr val="accent1"/>
                    </a:solidFill>
                  </a:rPr>
                  <a:t> </a:t>
                </a:r>
                <a:endParaRPr>
                  <a:solidFill>
                    <a:schemeClr val="accent1"/>
                  </a:solidFill>
                </a:endParaRPr>
              </a:p>
            </p:txBody>
          </p:sp>
        </p:grpSp>
        <p:grpSp>
          <p:nvGrpSpPr>
            <p:cNvPr id="267" name="Google Shape;267;g19eea075127_0_26"/>
            <p:cNvGrpSpPr/>
            <p:nvPr/>
          </p:nvGrpSpPr>
          <p:grpSpPr>
            <a:xfrm>
              <a:off x="1208184" y="1031375"/>
              <a:ext cx="6360401" cy="4795226"/>
              <a:chOff x="2712259" y="890463"/>
              <a:chExt cx="6360401" cy="4795226"/>
            </a:xfrm>
          </p:grpSpPr>
          <p:pic>
            <p:nvPicPr>
              <p:cNvPr id="268" name="Google Shape;268;g19eea075127_0_26"/>
              <p:cNvPicPr preferRelativeResize="0"/>
              <p:nvPr/>
            </p:nvPicPr>
            <p:blipFill>
              <a:blip r:embed="rId3">
                <a:alphaModFix/>
              </a:blip>
              <a:stretch>
                <a:fillRect/>
              </a:stretch>
            </p:blipFill>
            <p:spPr>
              <a:xfrm>
                <a:off x="2712259" y="890463"/>
                <a:ext cx="6360401" cy="4795226"/>
              </a:xfrm>
              <a:prstGeom prst="rect">
                <a:avLst/>
              </a:prstGeom>
              <a:noFill/>
              <a:ln>
                <a:noFill/>
              </a:ln>
            </p:spPr>
          </p:pic>
          <p:sp>
            <p:nvSpPr>
              <p:cNvPr id="269" name="Google Shape;269;g19eea075127_0_26"/>
              <p:cNvSpPr/>
              <p:nvPr/>
            </p:nvSpPr>
            <p:spPr>
              <a:xfrm>
                <a:off x="6730232" y="1866539"/>
                <a:ext cx="1645500" cy="15714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70" name="Google Shape;270;g19eea075127_0_26"/>
              <p:cNvSpPr/>
              <p:nvPr/>
            </p:nvSpPr>
            <p:spPr>
              <a:xfrm>
                <a:off x="3497375" y="4229325"/>
                <a:ext cx="1162200" cy="1110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71" name="Google Shape;271;g19eea075127_0_26"/>
              <p:cNvSpPr/>
              <p:nvPr/>
            </p:nvSpPr>
            <p:spPr>
              <a:xfrm>
                <a:off x="7206423" y="3743702"/>
                <a:ext cx="1278900" cy="12213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sp>
        <p:nvSpPr>
          <p:cNvPr id="272" name="Google Shape;272;g19eea075127_0_26"/>
          <p:cNvSpPr/>
          <p:nvPr/>
        </p:nvSpPr>
        <p:spPr>
          <a:xfrm>
            <a:off x="9722375" y="2200888"/>
            <a:ext cx="2308800" cy="13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2"/>
                </a:solidFill>
              </a:rPr>
              <a:t>~1% </a:t>
            </a:r>
            <a:r>
              <a:rPr lang="en-US">
                <a:solidFill>
                  <a:schemeClr val="dk2"/>
                </a:solidFill>
              </a:rPr>
              <a:t>of total annual average daily traffic (AADT)</a:t>
            </a:r>
            <a:endParaRPr>
              <a:solidFill>
                <a:schemeClr val="dk2"/>
              </a:solidFill>
            </a:endParaRPr>
          </a:p>
          <a:p>
            <a:pPr indent="0" lvl="0" marL="0" rtl="0" algn="l">
              <a:spcBef>
                <a:spcPts val="1000"/>
              </a:spcBef>
              <a:spcAft>
                <a:spcPts val="0"/>
              </a:spcAft>
              <a:buNone/>
            </a:pPr>
            <a:r>
              <a:rPr lang="en-US">
                <a:solidFill>
                  <a:schemeClr val="dk2"/>
                </a:solidFill>
              </a:rPr>
              <a:t>Approximate total AADT in circled area: 1,716,549</a:t>
            </a:r>
            <a:endParaRPr>
              <a:solidFill>
                <a:schemeClr val="dk2"/>
              </a:solidFill>
            </a:endParaRPr>
          </a:p>
        </p:txBody>
      </p:sp>
      <p:sp>
        <p:nvSpPr>
          <p:cNvPr id="273" name="Google Shape;273;g19eea075127_0_26"/>
          <p:cNvSpPr/>
          <p:nvPr/>
        </p:nvSpPr>
        <p:spPr>
          <a:xfrm>
            <a:off x="9722375" y="4045525"/>
            <a:ext cx="2308800" cy="13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2"/>
                </a:solidFill>
              </a:rPr>
              <a:t>~3% </a:t>
            </a:r>
            <a:r>
              <a:rPr lang="en-US">
                <a:solidFill>
                  <a:schemeClr val="dk2"/>
                </a:solidFill>
              </a:rPr>
              <a:t>of total annual average daily traffic (AADT)</a:t>
            </a:r>
            <a:endParaRPr>
              <a:solidFill>
                <a:schemeClr val="dk2"/>
              </a:solidFill>
            </a:endParaRPr>
          </a:p>
          <a:p>
            <a:pPr indent="0" lvl="0" marL="0" rtl="0" algn="l">
              <a:spcBef>
                <a:spcPts val="1000"/>
              </a:spcBef>
              <a:spcAft>
                <a:spcPts val="0"/>
              </a:spcAft>
              <a:buNone/>
            </a:pPr>
            <a:r>
              <a:rPr lang="en-US">
                <a:solidFill>
                  <a:schemeClr val="dk2"/>
                </a:solidFill>
              </a:rPr>
              <a:t>Approximate total AADT in circled area: 5,069,390</a:t>
            </a:r>
            <a:endParaRPr sz="1200">
              <a:solidFill>
                <a:schemeClr val="dk2"/>
              </a:solidFill>
            </a:endParaRPr>
          </a:p>
        </p:txBody>
      </p:sp>
      <p:sp>
        <p:nvSpPr>
          <p:cNvPr id="274" name="Google Shape;274;g19eea075127_0_26"/>
          <p:cNvSpPr/>
          <p:nvPr/>
        </p:nvSpPr>
        <p:spPr>
          <a:xfrm>
            <a:off x="231450" y="4563125"/>
            <a:ext cx="2308800" cy="12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2"/>
                </a:solidFill>
              </a:rPr>
              <a:t>~4% </a:t>
            </a:r>
            <a:r>
              <a:rPr lang="en-US">
                <a:solidFill>
                  <a:schemeClr val="dk2"/>
                </a:solidFill>
              </a:rPr>
              <a:t>of total annual average daily traffic</a:t>
            </a:r>
            <a:endParaRPr>
              <a:solidFill>
                <a:schemeClr val="dk2"/>
              </a:solidFill>
            </a:endParaRPr>
          </a:p>
          <a:p>
            <a:pPr indent="0" lvl="0" marL="0" rtl="0" algn="l">
              <a:spcBef>
                <a:spcPts val="1000"/>
              </a:spcBef>
              <a:spcAft>
                <a:spcPts val="0"/>
              </a:spcAft>
              <a:buNone/>
            </a:pPr>
            <a:r>
              <a:rPr lang="en-US">
                <a:solidFill>
                  <a:schemeClr val="dk2"/>
                </a:solidFill>
              </a:rPr>
              <a:t>Approximate total AADT in circled area: 6,243,820</a:t>
            </a:r>
            <a:endParaRPr sz="1200">
              <a:solidFill>
                <a:schemeClr val="dk2"/>
              </a:solidFill>
            </a:endParaRPr>
          </a:p>
        </p:txBody>
      </p:sp>
      <p:cxnSp>
        <p:nvCxnSpPr>
          <p:cNvPr id="275" name="Google Shape;275;g19eea075127_0_26"/>
          <p:cNvCxnSpPr>
            <a:stCxn id="269" idx="6"/>
            <a:endCxn id="272" idx="1"/>
          </p:cNvCxnSpPr>
          <p:nvPr/>
        </p:nvCxnSpPr>
        <p:spPr>
          <a:xfrm flipH="1" rot="10800000">
            <a:off x="8827574" y="2859339"/>
            <a:ext cx="894900" cy="168000"/>
          </a:xfrm>
          <a:prstGeom prst="straightConnector1">
            <a:avLst/>
          </a:prstGeom>
          <a:noFill/>
          <a:ln cap="flat" cmpd="sng" w="19050">
            <a:solidFill>
              <a:schemeClr val="dk2"/>
            </a:solidFill>
            <a:prstDash val="solid"/>
            <a:round/>
            <a:headEnd len="med" w="med" type="stealth"/>
            <a:tailEnd len="med" w="med" type="none"/>
          </a:ln>
        </p:spPr>
      </p:cxnSp>
      <p:cxnSp>
        <p:nvCxnSpPr>
          <p:cNvPr id="276" name="Google Shape;276;g19eea075127_0_26"/>
          <p:cNvCxnSpPr>
            <a:endCxn id="273" idx="1"/>
          </p:cNvCxnSpPr>
          <p:nvPr/>
        </p:nvCxnSpPr>
        <p:spPr>
          <a:xfrm>
            <a:off x="8949575" y="4703875"/>
            <a:ext cx="772800" cy="0"/>
          </a:xfrm>
          <a:prstGeom prst="straightConnector1">
            <a:avLst/>
          </a:prstGeom>
          <a:noFill/>
          <a:ln cap="flat" cmpd="sng" w="19050">
            <a:solidFill>
              <a:schemeClr val="dk2"/>
            </a:solidFill>
            <a:prstDash val="solid"/>
            <a:round/>
            <a:headEnd len="med" w="med" type="stealth"/>
            <a:tailEnd len="med" w="med" type="none"/>
          </a:ln>
        </p:spPr>
      </p:cxnSp>
      <p:cxnSp>
        <p:nvCxnSpPr>
          <p:cNvPr id="277" name="Google Shape;277;g19eea075127_0_26"/>
          <p:cNvCxnSpPr/>
          <p:nvPr/>
        </p:nvCxnSpPr>
        <p:spPr>
          <a:xfrm flipH="1" rot="10800000">
            <a:off x="2499975" y="5158025"/>
            <a:ext cx="928500" cy="10800"/>
          </a:xfrm>
          <a:prstGeom prst="straightConnector1">
            <a:avLst/>
          </a:prstGeom>
          <a:noFill/>
          <a:ln cap="flat" cmpd="sng" w="19050">
            <a:solidFill>
              <a:schemeClr val="dk2"/>
            </a:solidFill>
            <a:prstDash val="solid"/>
            <a:round/>
            <a:headEnd len="med" w="med" type="none"/>
            <a:tailEnd len="med" w="med" type="stealth"/>
          </a:ln>
        </p:spPr>
      </p:cxnSp>
      <p:cxnSp>
        <p:nvCxnSpPr>
          <p:cNvPr id="278" name="Google Shape;278;g19eea075127_0_26"/>
          <p:cNvCxnSpPr/>
          <p:nvPr/>
        </p:nvCxnSpPr>
        <p:spPr>
          <a:xfrm>
            <a:off x="9736500" y="2215250"/>
            <a:ext cx="0" cy="1299900"/>
          </a:xfrm>
          <a:prstGeom prst="straightConnector1">
            <a:avLst/>
          </a:prstGeom>
          <a:noFill/>
          <a:ln cap="flat" cmpd="sng" w="28575">
            <a:solidFill>
              <a:schemeClr val="dk2"/>
            </a:solidFill>
            <a:prstDash val="solid"/>
            <a:round/>
            <a:headEnd len="med" w="med" type="none"/>
            <a:tailEnd len="med" w="med" type="none"/>
          </a:ln>
        </p:spPr>
      </p:cxnSp>
      <p:cxnSp>
        <p:nvCxnSpPr>
          <p:cNvPr id="279" name="Google Shape;279;g19eea075127_0_26"/>
          <p:cNvCxnSpPr/>
          <p:nvPr/>
        </p:nvCxnSpPr>
        <p:spPr>
          <a:xfrm>
            <a:off x="9736500" y="4053925"/>
            <a:ext cx="0" cy="1299900"/>
          </a:xfrm>
          <a:prstGeom prst="straightConnector1">
            <a:avLst/>
          </a:prstGeom>
          <a:noFill/>
          <a:ln cap="flat" cmpd="sng" w="28575">
            <a:solidFill>
              <a:schemeClr val="dk2"/>
            </a:solidFill>
            <a:prstDash val="solid"/>
            <a:round/>
            <a:headEnd len="med" w="med" type="none"/>
            <a:tailEnd len="med" w="med" type="none"/>
          </a:ln>
        </p:spPr>
      </p:cxnSp>
      <p:cxnSp>
        <p:nvCxnSpPr>
          <p:cNvPr id="280" name="Google Shape;280;g19eea075127_0_26"/>
          <p:cNvCxnSpPr/>
          <p:nvPr/>
        </p:nvCxnSpPr>
        <p:spPr>
          <a:xfrm>
            <a:off x="2499975" y="4513475"/>
            <a:ext cx="0" cy="1299900"/>
          </a:xfrm>
          <a:prstGeom prst="straightConnector1">
            <a:avLst/>
          </a:prstGeom>
          <a:noFill/>
          <a:ln cap="flat" cmpd="sng" w="28575">
            <a:solidFill>
              <a:schemeClr val="dk2"/>
            </a:solidFill>
            <a:prstDash val="solid"/>
            <a:round/>
            <a:headEnd len="med" w="med" type="none"/>
            <a:tailEnd len="med" w="med" type="none"/>
          </a:ln>
        </p:spPr>
      </p:cxnSp>
      <p:sp>
        <p:nvSpPr>
          <p:cNvPr id="281" name="Google Shape;281;g19eea075127_0_2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82" name="Google Shape;282;g19eea075127_0_26"/>
          <p:cNvSpPr txBox="1"/>
          <p:nvPr/>
        </p:nvSpPr>
        <p:spPr>
          <a:xfrm>
            <a:off x="231450" y="1333700"/>
            <a:ext cx="2420700" cy="1680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000000"/>
              </a:buClr>
              <a:buSzPts val="1100"/>
              <a:buFont typeface="Arial"/>
              <a:buNone/>
            </a:pPr>
            <a:r>
              <a:rPr b="1" lang="en-US" sz="1800">
                <a:solidFill>
                  <a:srgbClr val="00338D"/>
                </a:solidFill>
              </a:rPr>
              <a:t>Some areas accessible from Annual Average Daily Traffic are without enough EV stations</a:t>
            </a:r>
            <a:endParaRPr sz="18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19eea075127_0_50"/>
          <p:cNvPicPr preferRelativeResize="0"/>
          <p:nvPr/>
        </p:nvPicPr>
        <p:blipFill>
          <a:blip r:embed="rId3">
            <a:alphaModFix/>
          </a:blip>
          <a:stretch>
            <a:fillRect/>
          </a:stretch>
        </p:blipFill>
        <p:spPr>
          <a:xfrm>
            <a:off x="817850" y="1144400"/>
            <a:ext cx="6368976" cy="4796524"/>
          </a:xfrm>
          <a:prstGeom prst="rect">
            <a:avLst/>
          </a:prstGeom>
          <a:noFill/>
          <a:ln>
            <a:noFill/>
          </a:ln>
        </p:spPr>
      </p:pic>
      <p:sp>
        <p:nvSpPr>
          <p:cNvPr id="289" name="Google Shape;289;g19eea075127_0_50"/>
          <p:cNvSpPr txBox="1"/>
          <p:nvPr>
            <p:ph type="title"/>
          </p:nvPr>
        </p:nvSpPr>
        <p:spPr>
          <a:xfrm>
            <a:off x="998400" y="431800"/>
            <a:ext cx="107604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800"/>
              <a:t>Project Recap: EDA - t</a:t>
            </a:r>
            <a:r>
              <a:rPr lang="en-US" sz="2800"/>
              <a:t>ourism</a:t>
            </a:r>
            <a:r>
              <a:rPr lang="en-US" sz="2800"/>
              <a:t> locations</a:t>
            </a:r>
            <a:endParaRPr sz="2800"/>
          </a:p>
        </p:txBody>
      </p:sp>
      <p:sp>
        <p:nvSpPr>
          <p:cNvPr id="290" name="Google Shape;290;g19eea075127_0_50"/>
          <p:cNvSpPr txBox="1"/>
          <p:nvPr/>
        </p:nvSpPr>
        <p:spPr>
          <a:xfrm>
            <a:off x="7392900" y="1954425"/>
            <a:ext cx="41379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Tourism locations¹ are potential locations for EV charging stations</a:t>
            </a:r>
            <a:r>
              <a:rPr lang="en-US" sz="1500">
                <a:solidFill>
                  <a:schemeClr val="dk2"/>
                </a:solidFill>
              </a:rPr>
              <a:t> because it…</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shows where people may be willing to spend their time for several hours</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is reachable from electricity</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may be located in rural area between two cities</a:t>
            </a:r>
            <a:endParaRPr sz="1500">
              <a:solidFill>
                <a:schemeClr val="dk2"/>
              </a:solidFill>
            </a:endParaRPr>
          </a:p>
        </p:txBody>
      </p:sp>
      <p:sp>
        <p:nvSpPr>
          <p:cNvPr id="291" name="Google Shape;291;g19eea075127_0_50"/>
          <p:cNvSpPr txBox="1"/>
          <p:nvPr/>
        </p:nvSpPr>
        <p:spPr>
          <a:xfrm>
            <a:off x="661200" y="5874925"/>
            <a:ext cx="10869600" cy="338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1000">
                <a:solidFill>
                  <a:schemeClr val="dk2"/>
                </a:solidFill>
              </a:rPr>
              <a:t>1. Tourism locations include tourist attractions, artworks and entertainments (e.g. theaters, casino, community center, etc.)</a:t>
            </a:r>
            <a:endParaRPr sz="1000">
              <a:solidFill>
                <a:schemeClr val="dk2"/>
              </a:solidFill>
            </a:endParaRPr>
          </a:p>
        </p:txBody>
      </p:sp>
      <p:sp>
        <p:nvSpPr>
          <p:cNvPr id="292" name="Google Shape;292;g19eea075127_0_50"/>
          <p:cNvSpPr/>
          <p:nvPr/>
        </p:nvSpPr>
        <p:spPr>
          <a:xfrm>
            <a:off x="7392900" y="4406200"/>
            <a:ext cx="4137900" cy="1232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US" sz="2000">
                <a:solidFill>
                  <a:schemeClr val="lt1"/>
                </a:solidFill>
              </a:rPr>
              <a:t>opportunities exist to build EV chargers around tourism locations</a:t>
            </a:r>
            <a:endParaRPr b="1" sz="600">
              <a:solidFill>
                <a:schemeClr val="lt1"/>
              </a:solidFill>
            </a:endParaRPr>
          </a:p>
        </p:txBody>
      </p:sp>
      <p:grpSp>
        <p:nvGrpSpPr>
          <p:cNvPr id="293" name="Google Shape;293;g19eea075127_0_50"/>
          <p:cNvGrpSpPr/>
          <p:nvPr/>
        </p:nvGrpSpPr>
        <p:grpSpPr>
          <a:xfrm>
            <a:off x="7059643" y="1117582"/>
            <a:ext cx="2550469" cy="670905"/>
            <a:chOff x="9576875" y="834809"/>
            <a:chExt cx="2855109" cy="738313"/>
          </a:xfrm>
        </p:grpSpPr>
        <p:sp>
          <p:nvSpPr>
            <p:cNvPr id="294" name="Google Shape;294;g19eea075127_0_50"/>
            <p:cNvSpPr txBox="1"/>
            <p:nvPr/>
          </p:nvSpPr>
          <p:spPr>
            <a:xfrm>
              <a:off x="9576884" y="834809"/>
              <a:ext cx="2855100" cy="4404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chemeClr val="dk2"/>
                </a:buClr>
                <a:buSzPts val="1400"/>
                <a:buChar char="●"/>
              </a:pPr>
              <a:r>
                <a:rPr lang="en-US">
                  <a:solidFill>
                    <a:schemeClr val="dk2"/>
                  </a:solidFill>
                </a:rPr>
                <a:t>: EV charging stations</a:t>
              </a:r>
              <a:endParaRPr>
                <a:solidFill>
                  <a:schemeClr val="dk2"/>
                </a:solidFill>
              </a:endParaRPr>
            </a:p>
          </p:txBody>
        </p:sp>
        <p:sp>
          <p:nvSpPr>
            <p:cNvPr id="295" name="Google Shape;295;g19eea075127_0_50"/>
            <p:cNvSpPr txBox="1"/>
            <p:nvPr/>
          </p:nvSpPr>
          <p:spPr>
            <a:xfrm>
              <a:off x="9576875" y="1132722"/>
              <a:ext cx="2855100" cy="4404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68D2E"/>
                </a:buClr>
                <a:buSzPts val="1400"/>
                <a:buChar char="●"/>
              </a:pPr>
              <a:r>
                <a:rPr lang="en-US">
                  <a:solidFill>
                    <a:schemeClr val="dk2"/>
                  </a:solidFill>
                </a:rPr>
                <a:t>: Tourism locations</a:t>
              </a:r>
              <a:r>
                <a:rPr lang="en-US">
                  <a:solidFill>
                    <a:schemeClr val="accent1"/>
                  </a:solidFill>
                </a:rPr>
                <a:t> </a:t>
              </a:r>
              <a:endParaRPr>
                <a:solidFill>
                  <a:schemeClr val="accent1"/>
                </a:solidFill>
              </a:endParaRPr>
            </a:p>
          </p:txBody>
        </p:sp>
      </p:grpSp>
      <p:sp>
        <p:nvSpPr>
          <p:cNvPr id="296" name="Google Shape;296;g19eea075127_0_50"/>
          <p:cNvSpPr/>
          <p:nvPr/>
        </p:nvSpPr>
        <p:spPr>
          <a:xfrm>
            <a:off x="2516534" y="3533588"/>
            <a:ext cx="1769400" cy="1719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97" name="Google Shape;297;g19eea075127_0_5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cxnSp>
        <p:nvCxnSpPr>
          <p:cNvPr id="298" name="Google Shape;298;g19eea075127_0_50"/>
          <p:cNvCxnSpPr>
            <a:stCxn id="296" idx="5"/>
            <a:endCxn id="292" idx="1"/>
          </p:cNvCxnSpPr>
          <p:nvPr/>
        </p:nvCxnSpPr>
        <p:spPr>
          <a:xfrm>
            <a:off x="4026811" y="5001102"/>
            <a:ext cx="3366000" cy="2130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9eea075127_0_64"/>
          <p:cNvSpPr txBox="1"/>
          <p:nvPr>
            <p:ph type="title"/>
          </p:nvPr>
        </p:nvSpPr>
        <p:spPr>
          <a:xfrm>
            <a:off x="998400" y="431800"/>
            <a:ext cx="106023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800"/>
              <a:t>Project Recap: EDA - crime rate</a:t>
            </a:r>
            <a:endParaRPr sz="2800"/>
          </a:p>
        </p:txBody>
      </p:sp>
      <p:grpSp>
        <p:nvGrpSpPr>
          <p:cNvPr id="305" name="Google Shape;305;g19eea075127_0_64"/>
          <p:cNvGrpSpPr/>
          <p:nvPr/>
        </p:nvGrpSpPr>
        <p:grpSpPr>
          <a:xfrm>
            <a:off x="896650" y="1730447"/>
            <a:ext cx="7440750" cy="4042383"/>
            <a:chOff x="864825" y="1704559"/>
            <a:chExt cx="7440750" cy="4042383"/>
          </a:xfrm>
        </p:grpSpPr>
        <p:pic>
          <p:nvPicPr>
            <p:cNvPr id="306" name="Google Shape;306;g19eea075127_0_64"/>
            <p:cNvPicPr preferRelativeResize="0"/>
            <p:nvPr/>
          </p:nvPicPr>
          <p:blipFill>
            <a:blip r:embed="rId3">
              <a:alphaModFix/>
            </a:blip>
            <a:stretch>
              <a:fillRect/>
            </a:stretch>
          </p:blipFill>
          <p:spPr>
            <a:xfrm>
              <a:off x="864825" y="1756325"/>
              <a:ext cx="5295751" cy="3990618"/>
            </a:xfrm>
            <a:prstGeom prst="rect">
              <a:avLst/>
            </a:prstGeom>
            <a:noFill/>
            <a:ln>
              <a:noFill/>
            </a:ln>
          </p:spPr>
        </p:pic>
        <p:sp>
          <p:nvSpPr>
            <p:cNvPr id="307" name="Google Shape;307;g19eea075127_0_64"/>
            <p:cNvSpPr txBox="1"/>
            <p:nvPr/>
          </p:nvSpPr>
          <p:spPr>
            <a:xfrm>
              <a:off x="6160575" y="1704559"/>
              <a:ext cx="2145000" cy="4002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chemeClr val="accent1"/>
                </a:buClr>
                <a:buSzPts val="1400"/>
                <a:buChar char="●"/>
              </a:pPr>
              <a:r>
                <a:rPr lang="en-US">
                  <a:solidFill>
                    <a:schemeClr val="dk2"/>
                  </a:solidFill>
                </a:rPr>
                <a:t>: EV charging stations</a:t>
              </a:r>
              <a:endParaRPr>
                <a:solidFill>
                  <a:schemeClr val="dk2"/>
                </a:solidFill>
              </a:endParaRPr>
            </a:p>
          </p:txBody>
        </p:sp>
      </p:grpSp>
      <p:sp>
        <p:nvSpPr>
          <p:cNvPr id="308" name="Google Shape;308;g19eea075127_0_64"/>
          <p:cNvSpPr txBox="1"/>
          <p:nvPr/>
        </p:nvSpPr>
        <p:spPr>
          <a:xfrm>
            <a:off x="896650" y="1024575"/>
            <a:ext cx="10869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Crime rate (total crimes¹ / population) </a:t>
            </a:r>
            <a:r>
              <a:rPr lang="en-US" sz="1500">
                <a:solidFill>
                  <a:schemeClr val="dk2"/>
                </a:solidFill>
              </a:rPr>
              <a:t>indicates the dangerousness of the neighborhood in specific counties², which may affect the willingness of the traveller to leave their EVs in some areas</a:t>
            </a:r>
            <a:endParaRPr sz="1300">
              <a:solidFill>
                <a:schemeClr val="dk2"/>
              </a:solidFill>
            </a:endParaRPr>
          </a:p>
        </p:txBody>
      </p:sp>
      <p:sp>
        <p:nvSpPr>
          <p:cNvPr id="309" name="Google Shape;309;g19eea075127_0_64"/>
          <p:cNvSpPr txBox="1"/>
          <p:nvPr/>
        </p:nvSpPr>
        <p:spPr>
          <a:xfrm>
            <a:off x="661200" y="5798725"/>
            <a:ext cx="10869600" cy="492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1000">
                <a:solidFill>
                  <a:schemeClr val="dk2"/>
                </a:solidFill>
              </a:rPr>
              <a:t>1. Crime counts includes violent, murder, repel, robbery, assult, property crime, bulglary, larceny theft, motor theft and arson.</a:t>
            </a:r>
            <a:endParaRPr sz="1000">
              <a:solidFill>
                <a:schemeClr val="dk2"/>
              </a:solidFill>
            </a:endParaRPr>
          </a:p>
          <a:p>
            <a:pPr indent="0" lvl="0" marL="0" rtl="0" algn="l">
              <a:spcBef>
                <a:spcPts val="0"/>
              </a:spcBef>
              <a:spcAft>
                <a:spcPts val="0"/>
              </a:spcAft>
              <a:buNone/>
            </a:pPr>
            <a:r>
              <a:rPr lang="en-US" sz="1000">
                <a:solidFill>
                  <a:schemeClr val="dk2"/>
                </a:solidFill>
              </a:rPr>
              <a:t>2. Note that original data is in city-level, here we generalized it to counties so there may be biases when seeing a whole county as “high crime rate”</a:t>
            </a:r>
            <a:endParaRPr sz="1000">
              <a:solidFill>
                <a:schemeClr val="dk2"/>
              </a:solidFill>
            </a:endParaRPr>
          </a:p>
        </p:txBody>
      </p:sp>
      <p:sp>
        <p:nvSpPr>
          <p:cNvPr id="310" name="Google Shape;310;g19eea075127_0_64"/>
          <p:cNvSpPr txBox="1"/>
          <p:nvPr/>
        </p:nvSpPr>
        <p:spPr>
          <a:xfrm>
            <a:off x="7030450" y="2910375"/>
            <a:ext cx="4570200" cy="1698300"/>
          </a:xfrm>
          <a:prstGeom prst="rect">
            <a:avLst/>
          </a:prstGeom>
          <a:noFill/>
          <a:ln>
            <a:noFill/>
          </a:ln>
        </p:spPr>
        <p:txBody>
          <a:bodyPr anchorCtr="0" anchor="t" bIns="91425" lIns="91425" spcFirstLastPara="1" rIns="91425" wrap="square" tIns="91425">
            <a:spAutoFit/>
          </a:bodyPr>
          <a:lstStyle/>
          <a:p>
            <a:pPr indent="-209550" lvl="0" marL="285750" rtl="0" algn="l">
              <a:spcBef>
                <a:spcPts val="1000"/>
              </a:spcBef>
              <a:spcAft>
                <a:spcPts val="0"/>
              </a:spcAft>
              <a:buClr>
                <a:schemeClr val="dk2"/>
              </a:buClr>
              <a:buSzPts val="1500"/>
              <a:buChar char="●"/>
            </a:pPr>
            <a:r>
              <a:rPr lang="en-US" sz="1500">
                <a:solidFill>
                  <a:schemeClr val="dk2"/>
                </a:solidFill>
              </a:rPr>
              <a:t>Most of current EV charging stations are not located in high crime rate areas, except some crowded charging stations in Spokane</a:t>
            </a:r>
            <a:endParaRPr sz="1500">
              <a:solidFill>
                <a:schemeClr val="dk2"/>
              </a:solidFill>
            </a:endParaRPr>
          </a:p>
          <a:p>
            <a:pPr indent="-209550" lvl="0" marL="285750" rtl="0" algn="l">
              <a:spcBef>
                <a:spcPts val="1000"/>
              </a:spcBef>
              <a:spcAft>
                <a:spcPts val="0"/>
              </a:spcAft>
              <a:buClr>
                <a:schemeClr val="dk2"/>
              </a:buClr>
              <a:buSzPts val="1500"/>
              <a:buChar char="●"/>
            </a:pPr>
            <a:r>
              <a:rPr lang="en-US" sz="1500">
                <a:solidFill>
                  <a:schemeClr val="dk2"/>
                </a:solidFill>
              </a:rPr>
              <a:t>Assumed ideal places for EV chargers discussed in previous slides are mostly located in low crime areas</a:t>
            </a:r>
            <a:endParaRPr/>
          </a:p>
        </p:txBody>
      </p:sp>
      <p:sp>
        <p:nvSpPr>
          <p:cNvPr id="311" name="Google Shape;311;g19eea075127_0_6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312" name="Google Shape;312;g19eea075127_0_64"/>
          <p:cNvSpPr txBox="1"/>
          <p:nvPr/>
        </p:nvSpPr>
        <p:spPr>
          <a:xfrm>
            <a:off x="6724450" y="2476275"/>
            <a:ext cx="51822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1800">
                <a:solidFill>
                  <a:srgbClr val="00338D"/>
                </a:solidFill>
              </a:rPr>
              <a:t>Rural areas has comparably lower crime rate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9eea075127_0_76"/>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Project Recap: EDA - gas station locations</a:t>
            </a:r>
            <a:endParaRPr sz="2700"/>
          </a:p>
        </p:txBody>
      </p:sp>
      <p:sp>
        <p:nvSpPr>
          <p:cNvPr id="319" name="Google Shape;319;g19eea075127_0_76"/>
          <p:cNvSpPr txBox="1"/>
          <p:nvPr/>
        </p:nvSpPr>
        <p:spPr>
          <a:xfrm>
            <a:off x="7773175" y="2808150"/>
            <a:ext cx="3615000" cy="2272800"/>
          </a:xfrm>
          <a:prstGeom prst="rect">
            <a:avLst/>
          </a:prstGeom>
          <a:noFill/>
          <a:ln>
            <a:noFill/>
          </a:ln>
        </p:spPr>
        <p:txBody>
          <a:bodyPr anchorCtr="0" anchor="t" bIns="91425" lIns="91425" spcFirstLastPara="1" rIns="91425" wrap="square" tIns="91425">
            <a:spAutoFit/>
          </a:bodyPr>
          <a:lstStyle/>
          <a:p>
            <a:pPr indent="-209550" lvl="0" marL="285750" rtl="0" algn="l">
              <a:spcBef>
                <a:spcPts val="1000"/>
              </a:spcBef>
              <a:spcAft>
                <a:spcPts val="0"/>
              </a:spcAft>
              <a:buClr>
                <a:schemeClr val="dk2"/>
              </a:buClr>
              <a:buSzPts val="1500"/>
              <a:buChar char="●"/>
            </a:pPr>
            <a:r>
              <a:rPr lang="en-US" sz="1500">
                <a:solidFill>
                  <a:schemeClr val="dk2"/>
                </a:solidFill>
              </a:rPr>
              <a:t>Most current EV Charging Stations overlap with gas stations in city areas but not along rural routes</a:t>
            </a:r>
            <a:endParaRPr sz="1500">
              <a:solidFill>
                <a:schemeClr val="dk2"/>
              </a:solidFill>
            </a:endParaRPr>
          </a:p>
          <a:p>
            <a:pPr indent="-209550" lvl="0" marL="285750" rtl="0" algn="l">
              <a:spcBef>
                <a:spcPts val="1000"/>
              </a:spcBef>
              <a:spcAft>
                <a:spcPts val="0"/>
              </a:spcAft>
              <a:buClr>
                <a:schemeClr val="dk2"/>
              </a:buClr>
              <a:buSzPts val="1500"/>
              <a:buChar char="●"/>
            </a:pPr>
            <a:r>
              <a:rPr lang="en-US" sz="1500">
                <a:solidFill>
                  <a:schemeClr val="dk2"/>
                </a:solidFill>
              </a:rPr>
              <a:t>Our proposed EV charging station areas shows gas station presence, which indicates that e-grid can reach those areas</a:t>
            </a:r>
            <a:endParaRPr sz="1500">
              <a:solidFill>
                <a:schemeClr val="dk2"/>
              </a:solidFill>
            </a:endParaRPr>
          </a:p>
          <a:p>
            <a:pPr indent="0" lvl="0" marL="0" rtl="0" algn="l">
              <a:spcBef>
                <a:spcPts val="1000"/>
              </a:spcBef>
              <a:spcAft>
                <a:spcPts val="0"/>
              </a:spcAft>
              <a:buNone/>
            </a:pPr>
            <a:r>
              <a:t/>
            </a:r>
            <a:endParaRPr/>
          </a:p>
        </p:txBody>
      </p:sp>
      <p:grpSp>
        <p:nvGrpSpPr>
          <p:cNvPr id="320" name="Google Shape;320;g19eea075127_0_76"/>
          <p:cNvGrpSpPr/>
          <p:nvPr/>
        </p:nvGrpSpPr>
        <p:grpSpPr>
          <a:xfrm>
            <a:off x="1076865" y="1807888"/>
            <a:ext cx="8600859" cy="4273304"/>
            <a:chOff x="633675" y="1165375"/>
            <a:chExt cx="9822817" cy="4883776"/>
          </a:xfrm>
        </p:grpSpPr>
        <p:grpSp>
          <p:nvGrpSpPr>
            <p:cNvPr id="321" name="Google Shape;321;g19eea075127_0_76"/>
            <p:cNvGrpSpPr/>
            <p:nvPr/>
          </p:nvGrpSpPr>
          <p:grpSpPr>
            <a:xfrm>
              <a:off x="7906023" y="1165375"/>
              <a:ext cx="2550469" cy="728011"/>
              <a:chOff x="9576875" y="834754"/>
              <a:chExt cx="2855109" cy="801068"/>
            </a:xfrm>
          </p:grpSpPr>
          <p:sp>
            <p:nvSpPr>
              <p:cNvPr id="322" name="Google Shape;322;g19eea075127_0_76"/>
              <p:cNvSpPr txBox="1"/>
              <p:nvPr/>
            </p:nvSpPr>
            <p:spPr>
              <a:xfrm>
                <a:off x="9576884" y="834754"/>
                <a:ext cx="2855100" cy="5031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chemeClr val="dk2"/>
                    </a:solidFill>
                  </a:rPr>
                  <a:t>: EV charging stations</a:t>
                </a:r>
                <a:endParaRPr>
                  <a:solidFill>
                    <a:schemeClr val="dk2"/>
                  </a:solidFill>
                </a:endParaRPr>
              </a:p>
            </p:txBody>
          </p:sp>
          <p:sp>
            <p:nvSpPr>
              <p:cNvPr id="323" name="Google Shape;323;g19eea075127_0_76"/>
              <p:cNvSpPr txBox="1"/>
              <p:nvPr/>
            </p:nvSpPr>
            <p:spPr>
              <a:xfrm>
                <a:off x="9576875" y="1132722"/>
                <a:ext cx="2855100" cy="5031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F0000"/>
                  </a:buClr>
                  <a:buSzPts val="1400"/>
                  <a:buChar char="●"/>
                </a:pPr>
                <a:r>
                  <a:rPr lang="en-US">
                    <a:solidFill>
                      <a:schemeClr val="dk2"/>
                    </a:solidFill>
                  </a:rPr>
                  <a:t>: Current gas stations</a:t>
                </a:r>
                <a:endParaRPr>
                  <a:solidFill>
                    <a:schemeClr val="accent1"/>
                  </a:solidFill>
                </a:endParaRPr>
              </a:p>
            </p:txBody>
          </p:sp>
        </p:grpSp>
        <p:pic>
          <p:nvPicPr>
            <p:cNvPr id="324" name="Google Shape;324;g19eea075127_0_76"/>
            <p:cNvPicPr preferRelativeResize="0"/>
            <p:nvPr/>
          </p:nvPicPr>
          <p:blipFill rotWithShape="1">
            <a:blip r:embed="rId3">
              <a:alphaModFix/>
            </a:blip>
            <a:srcRect b="0" l="0" r="0" t="7817"/>
            <a:stretch/>
          </p:blipFill>
          <p:spPr>
            <a:xfrm>
              <a:off x="633675" y="1165375"/>
              <a:ext cx="7272349" cy="4883776"/>
            </a:xfrm>
            <a:prstGeom prst="rect">
              <a:avLst/>
            </a:prstGeom>
            <a:noFill/>
            <a:ln>
              <a:noFill/>
            </a:ln>
          </p:spPr>
        </p:pic>
        <p:sp>
          <p:nvSpPr>
            <p:cNvPr id="325" name="Google Shape;325;g19eea075127_0_76"/>
            <p:cNvSpPr/>
            <p:nvPr/>
          </p:nvSpPr>
          <p:spPr>
            <a:xfrm>
              <a:off x="5240909" y="2194114"/>
              <a:ext cx="1532400" cy="1489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26" name="Google Shape;326;g19eea075127_0_76"/>
          <p:cNvSpPr txBox="1"/>
          <p:nvPr/>
        </p:nvSpPr>
        <p:spPr>
          <a:xfrm>
            <a:off x="998400" y="1114650"/>
            <a:ext cx="10305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Gas chargers and convenience stores in gas stations need to be powered by electricities, so the location of gas stations tells the electricity accessibility</a:t>
            </a:r>
            <a:endParaRPr b="1" sz="1300">
              <a:solidFill>
                <a:schemeClr val="dk2"/>
              </a:solidFill>
            </a:endParaRPr>
          </a:p>
        </p:txBody>
      </p:sp>
      <p:sp>
        <p:nvSpPr>
          <p:cNvPr id="327" name="Google Shape;327;g19eea075127_0_76"/>
          <p:cNvSpPr/>
          <p:nvPr/>
        </p:nvSpPr>
        <p:spPr>
          <a:xfrm>
            <a:off x="5302525" y="4301150"/>
            <a:ext cx="1068900" cy="1038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28" name="Google Shape;328;g19eea075127_0_76"/>
          <p:cNvSpPr/>
          <p:nvPr/>
        </p:nvSpPr>
        <p:spPr>
          <a:xfrm>
            <a:off x="2102125" y="4529750"/>
            <a:ext cx="1068900" cy="1038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29" name="Google Shape;329;g19eea075127_0_7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PMG_Widescreen_16:9 02/02/2016">
  <a:themeElements>
    <a:clrScheme name="New KPMG Colours">
      <a:dk1>
        <a:srgbClr val="000000"/>
      </a:dk1>
      <a:lt1>
        <a:srgbClr val="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2021-07-23T16:00:08Z</dcterms:created>
  <dc:creator>Son, Sydney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0x010100AD2B9F41CC46EF4BB26F6338449E7D47</vt:lpwstr>
  </property>
  <property fmtid="{D5CDD505-2E9C-101B-9397-08002B2CF9AE}" pid="3" name="ArticulateGUID">
    <vt:lpwstr>BC5E7210-29E2-4E00-84CC-DD18B540AA4B</vt:lpwstr>
  </property>
  <property fmtid="{D5CDD505-2E9C-101B-9397-08002B2CF9AE}" pid="4" name="ArticulatePath">
    <vt:lpwstr>https://kcentralint.us.kpmg.com/Tax/FutureOfMobility/BillingandInvoices/Vendor Integration and Alignment (VIA)/Deliverables/DESIGN - slide deck template</vt:lpwstr>
  </property>
  <property fmtid="{D5CDD505-2E9C-101B-9397-08002B2CF9AE}" pid="5" name="TaxKeyword">
    <vt:lpwstr>5304;#Future of Mobility|38992cee-059b-4632-b83b-66f7099b82ef</vt:lpwstr>
  </property>
  <property fmtid="{D5CDD505-2E9C-101B-9397-08002B2CF9AE}" pid="6" name="Country Applicability">
    <vt:lpwstr/>
  </property>
  <property fmtid="{D5CDD505-2E9C-101B-9397-08002B2CF9AE}" pid="7" name="Year">
    <vt:lpwstr>5335;#2021|3c8e013a-8e7c-4f48-a879-5c7882782675</vt:lpwstr>
  </property>
  <property fmtid="{D5CDD505-2E9C-101B-9397-08002B2CF9AE}" pid="8" name="Region">
    <vt:lpwstr/>
  </property>
  <property fmtid="{D5CDD505-2E9C-101B-9397-08002B2CF9AE}" pid="9" name="Tax Form Year">
    <vt:lpwstr/>
  </property>
  <property fmtid="{D5CDD505-2E9C-101B-9397-08002B2CF9AE}" pid="10" name="Industry">
    <vt:lpwstr/>
  </property>
  <property fmtid="{D5CDD505-2E9C-101B-9397-08002B2CF9AE}" pid="11" name="Service Group / Offering">
    <vt:lpwstr/>
  </property>
  <property fmtid="{D5CDD505-2E9C-101B-9397-08002B2CF9AE}" pid="12" name="Function">
    <vt:lpwstr/>
  </property>
  <property fmtid="{D5CDD505-2E9C-101B-9397-08002B2CF9AE}" pid="13" name="Tax Topic">
    <vt:lpwstr/>
  </property>
  <property fmtid="{D5CDD505-2E9C-101B-9397-08002B2CF9AE}" pid="14" name="USIndustrySector">
    <vt:lpwstr/>
  </property>
  <property fmtid="{D5CDD505-2E9C-101B-9397-08002B2CF9AE}" pid="15" name="IndustryLOBUS">
    <vt:lpwstr/>
  </property>
  <property fmtid="{D5CDD505-2E9C-101B-9397-08002B2CF9AE}" pid="16" name="Content Use">
    <vt:lpwstr>102;#Internal and External|6bab6e73-df51-4daa-bec1-7e363f8ce81a</vt:lpwstr>
  </property>
  <property fmtid="{D5CDD505-2E9C-101B-9397-08002B2CF9AE}" pid="17" name="State">
    <vt:lpwstr/>
  </property>
  <property fmtid="{D5CDD505-2E9C-101B-9397-08002B2CF9AE}" pid="18" name="USIndustrySegment">
    <vt:lpwstr/>
  </property>
  <property fmtid="{D5CDD505-2E9C-101B-9397-08002B2CF9AE}" pid="19" name="Document Type">
    <vt:lpwstr/>
  </property>
  <property fmtid="{D5CDD505-2E9C-101B-9397-08002B2CF9AE}" pid="20" name="Tax Type">
    <vt:lpwstr/>
  </property>
  <property fmtid="{D5CDD505-2E9C-101B-9397-08002B2CF9AE}" pid="21" name="Abstract">
    <vt:lpwstr>This template slide deck is an executive summary of the findings, priorities, recommendations, and next steps after having gone through the identify and diagnose stages with the client related to their GMS vendor integration and alignment.</vt:lpwstr>
  </property>
  <property fmtid="{D5CDD505-2E9C-101B-9397-08002B2CF9AE}" pid="22" name="TaxKeywordTaxHTField">
    <vt:lpwstr>Future of Mobility|38992cee-059b-4632-b83b-66f7099b82ef</vt:lpwstr>
  </property>
  <property fmtid="{D5CDD505-2E9C-101B-9397-08002B2CF9AE}" pid="23" name="PublicationDate">
    <vt:filetime>2021-01-13T00:00:00Z</vt:filetime>
  </property>
</Properties>
</file>